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512" r:id="rId2"/>
    <p:sldId id="509" r:id="rId3"/>
    <p:sldId id="412" r:id="rId4"/>
    <p:sldId id="376" r:id="rId5"/>
    <p:sldId id="425" r:id="rId6"/>
    <p:sldId id="413" r:id="rId7"/>
    <p:sldId id="426" r:id="rId8"/>
    <p:sldId id="427" r:id="rId9"/>
    <p:sldId id="414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15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16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18" r:id="rId40"/>
    <p:sldId id="455" r:id="rId41"/>
    <p:sldId id="456" r:id="rId42"/>
    <p:sldId id="457" r:id="rId43"/>
    <p:sldId id="458" r:id="rId44"/>
    <p:sldId id="419" r:id="rId45"/>
    <p:sldId id="459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468" r:id="rId55"/>
    <p:sldId id="469" r:id="rId56"/>
    <p:sldId id="420" r:id="rId57"/>
    <p:sldId id="470" r:id="rId58"/>
    <p:sldId id="471" r:id="rId59"/>
    <p:sldId id="472" r:id="rId60"/>
    <p:sldId id="473" r:id="rId61"/>
    <p:sldId id="474" r:id="rId62"/>
    <p:sldId id="475" r:id="rId63"/>
    <p:sldId id="476" r:id="rId64"/>
    <p:sldId id="477" r:id="rId65"/>
    <p:sldId id="478" r:id="rId66"/>
    <p:sldId id="479" r:id="rId67"/>
    <p:sldId id="421" r:id="rId68"/>
    <p:sldId id="506" r:id="rId69"/>
    <p:sldId id="482" r:id="rId70"/>
    <p:sldId id="484" r:id="rId71"/>
    <p:sldId id="480" r:id="rId72"/>
    <p:sldId id="422" r:id="rId73"/>
    <p:sldId id="487" r:id="rId74"/>
    <p:sldId id="507" r:id="rId75"/>
    <p:sldId id="489" r:id="rId76"/>
    <p:sldId id="490" r:id="rId77"/>
    <p:sldId id="486" r:id="rId78"/>
    <p:sldId id="485" r:id="rId79"/>
    <p:sldId id="423" r:id="rId80"/>
    <p:sldId id="497" r:id="rId81"/>
    <p:sldId id="498" r:id="rId82"/>
    <p:sldId id="499" r:id="rId83"/>
    <p:sldId id="500" r:id="rId84"/>
    <p:sldId id="501" r:id="rId85"/>
    <p:sldId id="502" r:id="rId86"/>
    <p:sldId id="504" r:id="rId87"/>
    <p:sldId id="503" r:id="rId88"/>
    <p:sldId id="491" r:id="rId89"/>
    <p:sldId id="492" r:id="rId90"/>
    <p:sldId id="505" r:id="rId91"/>
    <p:sldId id="424" r:id="rId92"/>
    <p:sldId id="493" r:id="rId93"/>
    <p:sldId id="494" r:id="rId94"/>
    <p:sldId id="495" r:id="rId95"/>
    <p:sldId id="496" r:id="rId96"/>
    <p:sldId id="510" r:id="rId97"/>
    <p:sldId id="511" r:id="rId98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101"/>
    </p:embeddedFont>
    <p:embeddedFont>
      <p:font typeface="맑은 고딕" panose="020B0503020000020004" pitchFamily="50" charset="-127"/>
      <p:regular r:id="rId102"/>
      <p:bold r:id="rId10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FAC"/>
    <a:srgbClr val="F49F42"/>
    <a:srgbClr val="F6AD3A"/>
    <a:srgbClr val="02AF7E"/>
    <a:srgbClr val="FDEBD7"/>
    <a:srgbClr val="2F6D81"/>
    <a:srgbClr val="39869F"/>
    <a:srgbClr val="00A0C6"/>
    <a:srgbClr val="00BDE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3025" autoAdjust="0"/>
    <p:restoredTop sz="99156" autoAdjust="0"/>
  </p:normalViewPr>
  <p:slideViewPr>
    <p:cSldViewPr>
      <p:cViewPr varScale="1">
        <p:scale>
          <a:sx n="114" d="100"/>
          <a:sy n="114" d="100"/>
        </p:scale>
        <p:origin x="1122" y="9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864" y="12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2021-08-26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16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65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2AF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66903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02AF7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02AF7E"/>
              </a:buClr>
              <a:buSzPct val="100000"/>
              <a:buFont typeface="Wingdings" panose="05000000000000000000" pitchFamily="2" charset="2"/>
              <a:buChar char="n"/>
              <a:defRPr sz="20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50" y="-21046"/>
            <a:ext cx="865634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0" r:id="rId3"/>
    <p:sldLayoutId id="2147484226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576" y="1851322"/>
            <a:ext cx="7615014" cy="43859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이 장에서 만들 프로그램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연산자란</a:t>
            </a:r>
            <a:r>
              <a:rPr lang="en-US" altLang="ko-KR" sz="160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덧셈과 뺄셈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곱셈과 나눗셈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나머지와 몫</a:t>
            </a:r>
            <a:r>
              <a:rPr lang="en-US" altLang="ko-KR" sz="1600" dirty="0"/>
              <a:t>, </a:t>
            </a:r>
            <a:r>
              <a:rPr lang="ko-KR" altLang="en-US" sz="1600" dirty="0"/>
              <a:t>거듭제곱 구하기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계산과 동시에 변수에 값 넣기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자료 비교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참</a:t>
            </a:r>
            <a:r>
              <a:rPr lang="en-US" altLang="ko-KR" sz="1600" dirty="0"/>
              <a:t>/</a:t>
            </a:r>
            <a:r>
              <a:rPr lang="ko-KR" altLang="en-US" sz="1600" dirty="0"/>
              <a:t>거짓 판별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and, or </a:t>
            </a:r>
            <a:r>
              <a:rPr lang="ko-KR" altLang="en-US" sz="1600" dirty="0" err="1"/>
              <a:t>연산시</a:t>
            </a:r>
            <a:r>
              <a:rPr lang="ko-KR" altLang="en-US" sz="1600" dirty="0"/>
              <a:t> 주의사항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조건식</a:t>
            </a:r>
            <a:endParaRPr lang="ko-KR" altLang="en-US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operator </a:t>
            </a:r>
            <a:r>
              <a:rPr lang="ko-KR" altLang="en-US" sz="1600" dirty="0"/>
              <a:t>모듈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1 </a:t>
            </a:r>
            <a:r>
              <a:rPr lang="ko-KR" altLang="en-US" sz="1600" dirty="0"/>
              <a:t>수온 계산기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2 </a:t>
            </a:r>
            <a:r>
              <a:rPr lang="ko-KR" altLang="en-US" sz="1600" dirty="0"/>
              <a:t>자동차 주행 거리 계산기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3 </a:t>
            </a:r>
            <a:r>
              <a:rPr lang="ko-KR" altLang="en-US" sz="1600" dirty="0"/>
              <a:t>업무 컴퓨터 수량 파악</a:t>
            </a:r>
          </a:p>
        </p:txBody>
      </p:sp>
    </p:spTree>
    <p:extLst>
      <p:ext uri="{BB962C8B-B14F-4D97-AF65-F5344CB8AC3E}">
        <p14:creationId xmlns:p14="http://schemas.microsoft.com/office/powerpoint/2010/main" val="1360755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덧셈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덧셈 결과값의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ko-KR" altLang="en-US" dirty="0"/>
              <a:t>정수 </a:t>
            </a:r>
            <a:r>
              <a:rPr lang="en-US" altLang="ko-KR" dirty="0"/>
              <a:t>+ </a:t>
            </a:r>
            <a:r>
              <a:rPr lang="ko-KR" altLang="en-US" dirty="0"/>
              <a:t>정수 </a:t>
            </a:r>
            <a:r>
              <a:rPr lang="en-US" altLang="ko-KR" dirty="0"/>
              <a:t>= </a:t>
            </a:r>
            <a:r>
              <a:rPr lang="ko-KR" altLang="en-US" dirty="0"/>
              <a:t>정수형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실수 </a:t>
            </a:r>
            <a:r>
              <a:rPr lang="en-US" altLang="ko-KR" dirty="0"/>
              <a:t>+ </a:t>
            </a:r>
            <a:r>
              <a:rPr lang="ko-KR" altLang="en-US" dirty="0"/>
              <a:t>실수 </a:t>
            </a:r>
            <a:r>
              <a:rPr lang="en-US" altLang="ko-KR" dirty="0"/>
              <a:t>= </a:t>
            </a:r>
            <a:r>
              <a:rPr lang="ko-KR" altLang="en-US" dirty="0" err="1"/>
              <a:t>실수형</a:t>
            </a:r>
            <a:r>
              <a:rPr lang="en-US" altLang="ko-KR" dirty="0"/>
              <a:t>(float)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91" y="2204864"/>
            <a:ext cx="7852818" cy="229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4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덧셈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덧셈 결과값의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ko-KR" altLang="en-US" dirty="0"/>
              <a:t>정수 </a:t>
            </a:r>
            <a:r>
              <a:rPr lang="en-US" altLang="ko-KR" dirty="0"/>
              <a:t>+ </a:t>
            </a:r>
            <a:r>
              <a:rPr lang="ko-KR" altLang="en-US" dirty="0"/>
              <a:t>실수 </a:t>
            </a:r>
            <a:r>
              <a:rPr lang="en-US" altLang="ko-KR" dirty="0"/>
              <a:t>= </a:t>
            </a:r>
            <a:r>
              <a:rPr lang="ko-KR" altLang="en-US" dirty="0" err="1"/>
              <a:t>실수형</a:t>
            </a:r>
            <a:r>
              <a:rPr lang="en-US" altLang="ko-KR" dirty="0"/>
              <a:t>(float)</a:t>
            </a:r>
          </a:p>
          <a:p>
            <a:pPr lvl="2"/>
            <a:r>
              <a:rPr lang="ko-KR" altLang="en-US" dirty="0"/>
              <a:t>소수점 이하의 데이터가 필요 없더라도 정수와 실수를 더하면 </a:t>
            </a:r>
            <a:r>
              <a:rPr lang="ko-KR" altLang="en-US" dirty="0" err="1"/>
              <a:t>실수형이</a:t>
            </a:r>
            <a:r>
              <a:rPr lang="ko-KR" altLang="en-US" dirty="0"/>
              <a:t> 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88" y="2251691"/>
            <a:ext cx="7786025" cy="222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81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5" y="1124744"/>
            <a:ext cx="7130251" cy="392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91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문자열의 덧셈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덧셈</a:t>
            </a:r>
            <a:endParaRPr lang="en-US" altLang="ko-KR" dirty="0"/>
          </a:p>
          <a:p>
            <a:pPr lvl="1"/>
            <a:r>
              <a:rPr lang="ko-KR" altLang="en-US" dirty="0" err="1"/>
              <a:t>피연산자에</a:t>
            </a:r>
            <a:r>
              <a:rPr lang="ko-KR" altLang="en-US" dirty="0"/>
              <a:t> 해당하는 문자열의 연결을 의미함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09" y="1910531"/>
            <a:ext cx="7203982" cy="131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3" y="3249743"/>
            <a:ext cx="7125914" cy="205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63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문자열의 덧셈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덧셈</a:t>
            </a:r>
            <a:endParaRPr lang="en-US" altLang="ko-KR" dirty="0"/>
          </a:p>
          <a:p>
            <a:pPr lvl="1"/>
            <a:r>
              <a:rPr lang="ko-KR" altLang="en-US" dirty="0"/>
              <a:t>숫자와 문자열을 혼용한 덧셈은 불가능함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49" y="1772816"/>
            <a:ext cx="7112903" cy="155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27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38" y="836712"/>
            <a:ext cx="7138925" cy="505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18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뺄셈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뺄셈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문자열의  뺄셈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FF0000"/>
                </a:solidFill>
              </a:rPr>
              <a:t>에러 발생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75" y="1340768"/>
            <a:ext cx="7814650" cy="139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50" y="3861048"/>
            <a:ext cx="7871901" cy="174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078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5" y="1052736"/>
            <a:ext cx="7130251" cy="374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48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04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곱셈과 나눗셈</a:t>
            </a: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곱셈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곱셈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두 개의 </a:t>
            </a:r>
            <a:r>
              <a:rPr lang="ko-KR" altLang="en-US" dirty="0" err="1"/>
              <a:t>피연산자를</a:t>
            </a:r>
            <a:r>
              <a:rPr lang="ko-KR" altLang="en-US" dirty="0"/>
              <a:t> 곱하는 곱셈 연산은 ‘*’</a:t>
            </a:r>
            <a:r>
              <a:rPr lang="ko-KR" altLang="en-US" dirty="0" err="1"/>
              <a:t>를</a:t>
            </a:r>
            <a:r>
              <a:rPr lang="ko-KR" altLang="en-US" dirty="0"/>
              <a:t> 사용함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4" y="1752014"/>
            <a:ext cx="7824193" cy="282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808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연산자와 </a:t>
            </a:r>
            <a:r>
              <a:rPr lang="ko-KR" altLang="en-US" dirty="0" err="1"/>
              <a:t>피연산자의</a:t>
            </a:r>
            <a:r>
              <a:rPr lang="ko-KR" altLang="en-US" dirty="0"/>
              <a:t> 의미를 이해하고 연산자의 종류를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산술 연산자</a:t>
            </a:r>
            <a:r>
              <a:rPr lang="en-US" altLang="ko-KR" dirty="0"/>
              <a:t>, </a:t>
            </a:r>
            <a:r>
              <a:rPr lang="ko-KR" altLang="en-US" dirty="0"/>
              <a:t>할당 연산자</a:t>
            </a:r>
            <a:r>
              <a:rPr lang="en-US" altLang="ko-KR" dirty="0"/>
              <a:t>, </a:t>
            </a:r>
            <a:r>
              <a:rPr lang="ko-KR" altLang="en-US" dirty="0"/>
              <a:t>비교 연산자</a:t>
            </a:r>
            <a:r>
              <a:rPr lang="en-US" altLang="ko-KR" dirty="0"/>
              <a:t>, </a:t>
            </a:r>
            <a:r>
              <a:rPr lang="ko-KR" altLang="en-US" dirty="0"/>
              <a:t>논리 연산자의 사용 방법을 익힙니다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피연산자가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개인 </a:t>
            </a:r>
            <a:r>
              <a:rPr lang="ko-KR" altLang="en-US" dirty="0" err="1"/>
              <a:t>삼항</a:t>
            </a:r>
            <a:r>
              <a:rPr lang="ko-KR" altLang="en-US" dirty="0"/>
              <a:t> 연산자의 사용 방법을 익힙니다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연산자를 대신하여 쓸 수 있는 </a:t>
            </a:r>
            <a:r>
              <a:rPr lang="en-US" altLang="ko-KR" dirty="0"/>
              <a:t>operator </a:t>
            </a:r>
            <a:r>
              <a:rPr lang="ko-KR" altLang="en-US" dirty="0"/>
              <a:t>모듈에 대해 살펴봅니다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09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3" y="1196752"/>
            <a:ext cx="7125914" cy="3369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58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문자열의 곱셈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곱셈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*</a:t>
            </a:r>
            <a:r>
              <a:rPr lang="ko-KR" altLang="en-US" dirty="0"/>
              <a:t> 양의 정수 </a:t>
            </a:r>
            <a:r>
              <a:rPr lang="en-US" altLang="ko-KR" dirty="0"/>
              <a:t>=</a:t>
            </a:r>
            <a:r>
              <a:rPr lang="ko-KR" altLang="en-US" dirty="0"/>
              <a:t> 문자열을 곱한 숫자만큼 반복함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또는 음의 정수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‘’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9" y="1772816"/>
            <a:ext cx="7828963" cy="139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75" y="4077072"/>
            <a:ext cx="7814650" cy="142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7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문자열의 곱셈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en-US" altLang="ko-KR" dirty="0"/>
              <a:t>Good morning’ </a:t>
            </a:r>
            <a:r>
              <a:rPr lang="ko-KR" altLang="en-US" dirty="0"/>
              <a:t>문자열을 사용자가 입력한 숫자만큼 출력하기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64" y="1484784"/>
            <a:ext cx="7843276" cy="143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6174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6515" y="836712"/>
            <a:ext cx="7190971" cy="4422501"/>
            <a:chOff x="976515" y="836712"/>
            <a:chExt cx="7190971" cy="4422501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81" y="836712"/>
              <a:ext cx="7117239" cy="2103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515" y="3068960"/>
              <a:ext cx="7190971" cy="2190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8460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나눗셈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나눗셈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나눗셈 연산은 </a:t>
            </a:r>
            <a:r>
              <a:rPr lang="en-US" altLang="ko-KR" dirty="0"/>
              <a:t>‘/’</a:t>
            </a:r>
            <a:r>
              <a:rPr lang="ko-KR" altLang="en-US" dirty="0"/>
              <a:t>를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8" y="1700808"/>
            <a:ext cx="7838505" cy="28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5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나눗셈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나눗셈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FF0000"/>
                </a:solidFill>
              </a:rPr>
              <a:t>에러 발생</a:t>
            </a:r>
            <a:r>
              <a:rPr lang="en-US" altLang="ko-KR" dirty="0"/>
              <a:t>	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75" y="1412776"/>
            <a:ext cx="7814650" cy="338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146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1" y="908720"/>
            <a:ext cx="7117239" cy="3695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283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나눗셈의 주의사항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을 어떤 수로 나누어도 결과는 항상 </a:t>
            </a:r>
            <a:r>
              <a:rPr lang="en-US" altLang="ko-KR" dirty="0"/>
              <a:t>0</a:t>
            </a:r>
            <a:r>
              <a:rPr lang="ko-KR" altLang="en-US" dirty="0"/>
              <a:t>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숫자를 </a:t>
            </a:r>
            <a:r>
              <a:rPr lang="en-US" altLang="ko-KR" dirty="0"/>
              <a:t>0</a:t>
            </a:r>
            <a:r>
              <a:rPr lang="ko-KR" altLang="en-US" dirty="0"/>
              <a:t>으로 나눌 수 없음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9" y="1335361"/>
            <a:ext cx="7828963" cy="1445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9" y="3818809"/>
            <a:ext cx="7828963" cy="169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642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나눗셈의 주의사항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나눗셈 결과값의 </a:t>
            </a:r>
            <a:r>
              <a:rPr lang="ko-KR" altLang="en-US" dirty="0" err="1"/>
              <a:t>자료형은</a:t>
            </a:r>
            <a:r>
              <a:rPr lang="ko-KR" altLang="en-US" dirty="0"/>
              <a:t> 항상 </a:t>
            </a:r>
            <a:r>
              <a:rPr lang="ko-KR" altLang="en-US" dirty="0" err="1"/>
              <a:t>실수형임</a:t>
            </a:r>
            <a:endParaRPr lang="en-US" altLang="ko-KR" dirty="0"/>
          </a:p>
          <a:p>
            <a:pPr lvl="1"/>
            <a:r>
              <a:rPr lang="ko-KR" altLang="en-US" dirty="0"/>
              <a:t>나눗셈 결과 나머지가 없는 경우에도 항상 </a:t>
            </a:r>
            <a:r>
              <a:rPr lang="ko-KR" altLang="en-US" dirty="0" err="1"/>
              <a:t>실수형임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결과값의 </a:t>
            </a: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ko-KR" altLang="en-US" dirty="0" err="1"/>
              <a:t>정수형이길</a:t>
            </a:r>
            <a:r>
              <a:rPr lang="ko-KR" altLang="en-US" dirty="0"/>
              <a:t> 원한다면 직접 </a:t>
            </a:r>
            <a:r>
              <a:rPr lang="ko-KR" altLang="en-US" dirty="0" err="1"/>
              <a:t>자료형</a:t>
            </a:r>
            <a:r>
              <a:rPr lang="ko-KR" altLang="en-US" dirty="0"/>
              <a:t> 변환을 해야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4" y="1690630"/>
            <a:ext cx="7824193" cy="145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29" y="4077072"/>
            <a:ext cx="7838505" cy="140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3898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나눗셈의 주의사항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나눗셈 결과값의 </a:t>
            </a:r>
            <a:r>
              <a:rPr lang="ko-KR" altLang="en-US" dirty="0" err="1"/>
              <a:t>자료형은</a:t>
            </a:r>
            <a:r>
              <a:rPr lang="ko-KR" altLang="en-US" dirty="0"/>
              <a:t> 항상 </a:t>
            </a:r>
            <a:r>
              <a:rPr lang="ko-KR" altLang="en-US" dirty="0" err="1"/>
              <a:t>실수형임</a:t>
            </a:r>
            <a:endParaRPr lang="en-US" altLang="ko-KR" dirty="0"/>
          </a:p>
          <a:p>
            <a:pPr lvl="1"/>
            <a:r>
              <a:rPr lang="ko-KR" altLang="en-US" dirty="0"/>
              <a:t>나머지가 있는 경우에 정수로 </a:t>
            </a:r>
            <a:r>
              <a:rPr lang="ko-KR" altLang="en-US" dirty="0" err="1"/>
              <a:t>자료형</a:t>
            </a:r>
            <a:r>
              <a:rPr lang="ko-KR" altLang="en-US" dirty="0"/>
              <a:t> 변환을 하면 소수점 이하의 데이터는 손실됨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3" y="2292901"/>
            <a:ext cx="7824193" cy="257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76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186862"/>
            <a:ext cx="4968552" cy="24842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01</a:t>
            </a:r>
          </a:p>
          <a:p>
            <a:pPr algn="ctr" eaLnBrk="1" latinLnBrk="1" hangingPunct="1">
              <a:lnSpc>
                <a:spcPct val="110000"/>
              </a:lnSpc>
              <a:spcBef>
                <a:spcPts val="1800"/>
              </a:spcBef>
              <a:spcAft>
                <a:spcPts val="300"/>
              </a:spcAft>
              <a:defRPr/>
            </a:pP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이 장에서 만들 </a:t>
            </a:r>
            <a:br>
              <a:rPr lang="en-US" altLang="ko-KR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</a:b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프로그램</a:t>
            </a:r>
            <a:endParaRPr lang="en-US" altLang="en-US" sz="4000" b="1" spc="-1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96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5" y="980728"/>
            <a:ext cx="7130251" cy="5317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309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05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나머지와 몫</a:t>
            </a:r>
            <a:r>
              <a:rPr lang="en-US" altLang="ko-KR" sz="4000" b="1" dirty="0">
                <a:latin typeface="+mn-ea"/>
                <a:ea typeface="+mn-ea"/>
              </a:rPr>
              <a:t>, </a:t>
            </a:r>
            <a:r>
              <a:rPr lang="ko-KR" altLang="en-US" sz="4000" b="1" dirty="0">
                <a:latin typeface="+mn-ea"/>
                <a:ea typeface="+mn-ea"/>
              </a:rPr>
              <a:t>거듭제곱 구하기</a:t>
            </a: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 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나머지 구하기</a:t>
            </a:r>
            <a:endParaRPr lang="en-US" altLang="ko-KR" dirty="0"/>
          </a:p>
          <a:p>
            <a:pPr lvl="1"/>
            <a:r>
              <a:rPr lang="ko-KR" altLang="en-US" dirty="0"/>
              <a:t>나머지를 구하는 연산자로 </a:t>
            </a:r>
            <a:r>
              <a:rPr lang="en-US" altLang="ko-KR" dirty="0"/>
              <a:t>‘%’</a:t>
            </a:r>
            <a:r>
              <a:rPr lang="ko-KR" altLang="en-US" dirty="0"/>
              <a:t>를 사용함</a:t>
            </a:r>
            <a:endParaRPr lang="en-US" altLang="ko-KR" dirty="0"/>
          </a:p>
          <a:p>
            <a:pPr lvl="1"/>
            <a:r>
              <a:rPr lang="ko-KR" altLang="en-US" dirty="0"/>
              <a:t>나머지 연산자를 사용하는 예 </a:t>
            </a:r>
            <a:r>
              <a:rPr lang="en-US" altLang="ko-KR" dirty="0"/>
              <a:t>: </a:t>
            </a:r>
            <a:r>
              <a:rPr lang="ko-KR" altLang="en-US" dirty="0"/>
              <a:t>데이터의 홀</a:t>
            </a:r>
            <a:r>
              <a:rPr lang="en-US" altLang="ko-KR" dirty="0"/>
              <a:t>, </a:t>
            </a:r>
            <a:r>
              <a:rPr lang="ko-KR" altLang="en-US" dirty="0"/>
              <a:t>짝을 구분하거나 숫자의 배수를 확인하기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8" y="2572728"/>
            <a:ext cx="7867130" cy="280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036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34" y="836712"/>
            <a:ext cx="6489932" cy="332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06" y="4365104"/>
            <a:ext cx="6458388" cy="179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555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몫 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몫 구하기</a:t>
            </a:r>
            <a:endParaRPr lang="en-US" altLang="ko-KR" dirty="0"/>
          </a:p>
          <a:p>
            <a:pPr lvl="1"/>
            <a:r>
              <a:rPr lang="ko-KR" altLang="en-US" dirty="0"/>
              <a:t>몫을 구하는 연산자로 </a:t>
            </a:r>
            <a:r>
              <a:rPr lang="en-US" altLang="ko-KR" dirty="0"/>
              <a:t>‘//’</a:t>
            </a:r>
            <a:r>
              <a:rPr lang="ko-KR" altLang="en-US" dirty="0"/>
              <a:t>를 사용함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6" y="1844824"/>
            <a:ext cx="7857588" cy="143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18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63" y="1052736"/>
            <a:ext cx="7156274" cy="401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695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거듭제곱 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거듭제곱 구하기</a:t>
            </a:r>
            <a:endParaRPr lang="en-US" altLang="ko-KR" dirty="0"/>
          </a:p>
          <a:p>
            <a:pPr lvl="1"/>
            <a:r>
              <a:rPr lang="ko-KR" altLang="en-US" dirty="0"/>
              <a:t>거듭제곱을 구하는 연산자로 </a:t>
            </a:r>
            <a:r>
              <a:rPr lang="en-US" altLang="ko-KR" dirty="0"/>
              <a:t>‘**’</a:t>
            </a:r>
            <a:r>
              <a:rPr lang="ko-KR" altLang="en-US" dirty="0"/>
              <a:t>를 사용함</a:t>
            </a:r>
            <a:endParaRPr lang="en-US" altLang="ko-KR" dirty="0"/>
          </a:p>
          <a:p>
            <a:pPr lvl="1"/>
            <a:r>
              <a:rPr lang="ko-KR" altLang="en-US" dirty="0"/>
              <a:t>왼쪽 </a:t>
            </a:r>
            <a:r>
              <a:rPr lang="ko-KR" altLang="en-US" dirty="0" err="1"/>
              <a:t>피연산자에</a:t>
            </a:r>
            <a:r>
              <a:rPr lang="ko-KR" altLang="en-US" dirty="0"/>
              <a:t> 대한 오른쪽 </a:t>
            </a:r>
            <a:r>
              <a:rPr lang="ko-KR" altLang="en-US" dirty="0" err="1"/>
              <a:t>피연산자의</a:t>
            </a:r>
            <a:r>
              <a:rPr lang="ko-KR" altLang="en-US" dirty="0"/>
              <a:t> 거듭제곱을 계산함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92" y="2420888"/>
            <a:ext cx="7852817" cy="84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59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45" y="692697"/>
            <a:ext cx="6561511" cy="597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107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06" y="692696"/>
            <a:ext cx="6513588" cy="603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353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06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계산과 동시에 변수에 값 넣기</a:t>
            </a:r>
          </a:p>
        </p:txBody>
      </p:sp>
    </p:spTree>
    <p:extLst>
      <p:ext uri="{BB962C8B-B14F-4D97-AF65-F5344CB8AC3E}">
        <p14:creationId xmlns:p14="http://schemas.microsoft.com/office/powerpoint/2010/main" val="77894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수온 계산기</a:t>
            </a:r>
            <a:endParaRPr lang="en-US" altLang="ko-KR" dirty="0"/>
          </a:p>
          <a:p>
            <a:pPr lvl="1"/>
            <a:r>
              <a:rPr lang="ko-KR" altLang="en-US" dirty="0"/>
              <a:t>해수면에서 </a:t>
            </a:r>
            <a:r>
              <a:rPr lang="en-US" altLang="ko-KR" dirty="0"/>
              <a:t>10m </a:t>
            </a:r>
            <a:r>
              <a:rPr lang="ko-KR" altLang="en-US" dirty="0"/>
              <a:t>내려갈 때마다 수온이 </a:t>
            </a:r>
            <a:r>
              <a:rPr lang="en-US" altLang="ko-KR" dirty="0"/>
              <a:t>0.7</a:t>
            </a:r>
            <a:r>
              <a:rPr lang="ko-KR" altLang="en-US" dirty="0"/>
              <a:t>도씩 내려간다고 가정할 때</a:t>
            </a:r>
            <a:r>
              <a:rPr lang="en-US" altLang="ko-KR" dirty="0"/>
              <a:t>, </a:t>
            </a:r>
            <a:r>
              <a:rPr lang="ko-KR" altLang="en-US" dirty="0"/>
              <a:t>수심을 입력하면 수온을 계산해주는 프로그램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해수면의 온도는 </a:t>
            </a:r>
            <a:r>
              <a:rPr lang="en-US" altLang="ko-KR" dirty="0"/>
              <a:t>20</a:t>
            </a:r>
            <a:r>
              <a:rPr lang="ko-KR" altLang="en-US" dirty="0"/>
              <a:t>도로 가정함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자동차 주행 거리 계산기</a:t>
            </a:r>
            <a:endParaRPr lang="en-US" altLang="ko-KR" dirty="0"/>
          </a:p>
          <a:p>
            <a:pPr lvl="1"/>
            <a:r>
              <a:rPr lang="ko-KR" altLang="en-US" dirty="0"/>
              <a:t>사용자가 속도와 시간을 입력하면 자동차의 주행 거리를 구하는 프로그램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75" y="2564904"/>
            <a:ext cx="7814650" cy="892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4" y="4737039"/>
            <a:ext cx="7824193" cy="114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069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할당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할당 연산자</a:t>
            </a:r>
            <a:endParaRPr lang="en-US" altLang="ko-KR" dirty="0"/>
          </a:p>
          <a:p>
            <a:pPr lvl="1"/>
            <a:r>
              <a:rPr lang="ko-KR" altLang="en-US" dirty="0"/>
              <a:t>변수에 값을 대입하는 데 사용하는 연산자로 대입 연산자라고도 함</a:t>
            </a:r>
            <a:endParaRPr lang="en-US" altLang="ko-KR" dirty="0"/>
          </a:p>
          <a:p>
            <a:pPr lvl="1"/>
            <a:r>
              <a:rPr lang="ko-KR" altLang="en-US" dirty="0"/>
              <a:t>할당 연산자를 사용하면 계산과 동시에 결과값을 변수에 넣을 수 있음</a:t>
            </a:r>
            <a:endParaRPr lang="en-US" altLang="ko-KR" dirty="0"/>
          </a:p>
          <a:p>
            <a:pPr lvl="1"/>
            <a:r>
              <a:rPr lang="ko-KR" altLang="en-US" dirty="0"/>
              <a:t>할당 연산자의 종류는 다소 많지만 연산자 기호가 직관적이기 때문에 쉽게 이해할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597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할당 연산자</a:t>
            </a:r>
          </a:p>
        </p:txBody>
      </p:sp>
      <p:pic>
        <p:nvPicPr>
          <p:cNvPr id="35842" name="Picture 2" descr="C:\Users\user\Desktop\재택\난생처음 ct\04_그림&amp;표\5장\표 5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620688"/>
            <a:ext cx="6307004" cy="62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6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92" y="836712"/>
            <a:ext cx="7091216" cy="505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500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32" y="1052736"/>
            <a:ext cx="7151936" cy="339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240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07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자료 비교</a:t>
            </a:r>
          </a:p>
        </p:txBody>
      </p:sp>
    </p:spTree>
    <p:extLst>
      <p:ext uri="{BB962C8B-B14F-4D97-AF65-F5344CB8AC3E}">
        <p14:creationId xmlns:p14="http://schemas.microsoft.com/office/powerpoint/2010/main" val="778940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연산자</a:t>
            </a:r>
            <a:endParaRPr lang="en-US" altLang="ko-KR" dirty="0"/>
          </a:p>
          <a:p>
            <a:pPr lvl="1"/>
            <a:r>
              <a:rPr lang="ko-KR" altLang="en-US" dirty="0"/>
              <a:t>비교 연산자 두 개의 </a:t>
            </a:r>
            <a:r>
              <a:rPr lang="ko-KR" altLang="en-US" dirty="0" err="1"/>
              <a:t>피연산자</a:t>
            </a:r>
            <a:r>
              <a:rPr lang="ko-KR" altLang="en-US" dirty="0"/>
              <a:t> 값을 비교할 때 사용함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연산의 결과값은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로 나타냄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비교 연산자는 숫자를 비교하는 경우와 문자열을 비교하는 경우로 구분할 수 있음</a:t>
            </a:r>
            <a:endParaRPr lang="en-US" altLang="ko-KR" dirty="0"/>
          </a:p>
          <a:p>
            <a:pPr lvl="1"/>
            <a:r>
              <a:rPr lang="ko-KR" altLang="en-US" dirty="0"/>
              <a:t>비교 연산자의 사용 예 </a:t>
            </a:r>
            <a:r>
              <a:rPr lang="en-US" altLang="ko-KR" dirty="0"/>
              <a:t>:</a:t>
            </a:r>
            <a:r>
              <a:rPr lang="ko-KR" altLang="en-US" dirty="0"/>
              <a:t> 중간고사 성적이 </a:t>
            </a:r>
            <a:r>
              <a:rPr lang="en-US" altLang="ko-KR" dirty="0"/>
              <a:t>90</a:t>
            </a:r>
            <a:r>
              <a:rPr lang="ko-KR" altLang="en-US" dirty="0"/>
              <a:t>점 이상인지</a:t>
            </a:r>
            <a:r>
              <a:rPr lang="en-US" altLang="ko-KR" dirty="0"/>
              <a:t>, </a:t>
            </a:r>
            <a:r>
              <a:rPr lang="ko-KR" altLang="en-US" dirty="0"/>
              <a:t>나이가 </a:t>
            </a:r>
            <a:r>
              <a:rPr lang="en-US" altLang="ko-KR" dirty="0"/>
              <a:t>20</a:t>
            </a:r>
            <a:r>
              <a:rPr lang="ko-KR" altLang="en-US" dirty="0"/>
              <a:t>살 이상인지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2669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ko-KR" altLang="en-US" dirty="0"/>
              <a:t>숫자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 비교 연산자</a:t>
            </a:r>
            <a:endParaRPr lang="en-US" altLang="ko-KR" dirty="0"/>
          </a:p>
          <a:p>
            <a:pPr lvl="1"/>
            <a:r>
              <a:rPr lang="ko-KR" altLang="en-US" dirty="0"/>
              <a:t>비교 연산자를 사용할 때는 이상</a:t>
            </a:r>
            <a:r>
              <a:rPr lang="en-US" altLang="ko-KR" dirty="0"/>
              <a:t>, </a:t>
            </a:r>
            <a:r>
              <a:rPr lang="ko-KR" altLang="en-US" dirty="0"/>
              <a:t>이하</a:t>
            </a:r>
            <a:r>
              <a:rPr lang="en-US" altLang="ko-KR" dirty="0"/>
              <a:t>, </a:t>
            </a:r>
            <a:r>
              <a:rPr lang="ko-KR" altLang="en-US" dirty="0"/>
              <a:t>초과</a:t>
            </a:r>
            <a:r>
              <a:rPr lang="en-US" altLang="ko-KR" dirty="0"/>
              <a:t>, </a:t>
            </a:r>
            <a:r>
              <a:rPr lang="ko-KR" altLang="en-US" dirty="0"/>
              <a:t>미만의 의미를 잘 숙지하고 사용해야 함</a:t>
            </a:r>
            <a:endParaRPr lang="en-US" altLang="ko-KR" dirty="0"/>
          </a:p>
          <a:p>
            <a:pPr lvl="2"/>
            <a:r>
              <a:rPr lang="ko-KR" altLang="en-US" dirty="0"/>
              <a:t>이상</a:t>
            </a:r>
            <a:r>
              <a:rPr lang="en-US" altLang="ko-KR" dirty="0"/>
              <a:t>(&gt;=): </a:t>
            </a:r>
            <a:r>
              <a:rPr lang="ko-KR" altLang="en-US" dirty="0"/>
              <a:t>자신을 포함하고</a:t>
            </a:r>
            <a:r>
              <a:rPr lang="en-US" altLang="ko-KR" dirty="0"/>
              <a:t>, </a:t>
            </a:r>
            <a:r>
              <a:rPr lang="ko-KR" altLang="en-US" dirty="0"/>
              <a:t>자신보다 큰 수</a:t>
            </a:r>
          </a:p>
          <a:p>
            <a:pPr lvl="2"/>
            <a:r>
              <a:rPr lang="ko-KR" altLang="en-US" dirty="0"/>
              <a:t>이하</a:t>
            </a:r>
            <a:r>
              <a:rPr lang="en-US" altLang="ko-KR" dirty="0"/>
              <a:t>(&lt;=): </a:t>
            </a:r>
            <a:r>
              <a:rPr lang="ko-KR" altLang="en-US" dirty="0"/>
              <a:t>자신을 포함하고</a:t>
            </a:r>
            <a:r>
              <a:rPr lang="en-US" altLang="ko-KR" dirty="0"/>
              <a:t>, </a:t>
            </a:r>
            <a:r>
              <a:rPr lang="ko-KR" altLang="en-US" dirty="0"/>
              <a:t>자신보다 작은 수</a:t>
            </a:r>
            <a:endParaRPr lang="en-US" altLang="ko-KR" dirty="0"/>
          </a:p>
          <a:p>
            <a:pPr lvl="2"/>
            <a:r>
              <a:rPr lang="ko-KR" altLang="en-US" dirty="0"/>
              <a:t>초과</a:t>
            </a:r>
            <a:r>
              <a:rPr lang="en-US" altLang="ko-KR" dirty="0"/>
              <a:t>(&gt;): </a:t>
            </a:r>
            <a:r>
              <a:rPr lang="ko-KR" altLang="en-US" dirty="0"/>
              <a:t>자신을 포함하지 않고</a:t>
            </a:r>
            <a:r>
              <a:rPr lang="en-US" altLang="ko-KR" dirty="0"/>
              <a:t>, </a:t>
            </a:r>
            <a:r>
              <a:rPr lang="ko-KR" altLang="en-US" dirty="0"/>
              <a:t>자신보다 큰 수</a:t>
            </a:r>
          </a:p>
          <a:p>
            <a:pPr lvl="2"/>
            <a:r>
              <a:rPr lang="ko-KR" altLang="en-US" dirty="0"/>
              <a:t>미만</a:t>
            </a:r>
            <a:r>
              <a:rPr lang="en-US" altLang="ko-KR" dirty="0"/>
              <a:t>(&lt;): </a:t>
            </a:r>
            <a:r>
              <a:rPr lang="ko-KR" altLang="en-US" dirty="0"/>
              <a:t>자신을 포함하지 않고</a:t>
            </a:r>
            <a:r>
              <a:rPr lang="en-US" altLang="ko-KR" dirty="0"/>
              <a:t>, </a:t>
            </a:r>
            <a:r>
              <a:rPr lang="ko-KR" altLang="en-US" dirty="0"/>
              <a:t>자신보다 작은 수</a:t>
            </a:r>
            <a:endParaRPr lang="en-US" altLang="ko-KR" dirty="0"/>
          </a:p>
        </p:txBody>
      </p:sp>
      <p:pic>
        <p:nvPicPr>
          <p:cNvPr id="38914" name="Picture 2" descr="C:\Users\user\Desktop\재택\난생처음 ct\04_그림&amp;표\5장\그림 5-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217" y="3384402"/>
            <a:ext cx="5873566" cy="342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25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ko-KR" altLang="en-US" dirty="0"/>
              <a:t>숫자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 비교 연산자의 종류</a:t>
            </a:r>
            <a:endParaRPr lang="en-US" altLang="ko-KR" dirty="0"/>
          </a:p>
        </p:txBody>
      </p:sp>
      <p:pic>
        <p:nvPicPr>
          <p:cNvPr id="39938" name="Picture 2" descr="C:\Users\user\Desktop\재택\난생처음 ct\04_그림&amp;표\5장\표 5-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1" y="1412776"/>
            <a:ext cx="7122759" cy="400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73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58" y="764704"/>
            <a:ext cx="7169285" cy="559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857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49" y="836712"/>
            <a:ext cx="7112903" cy="4558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59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dirty="0"/>
              <a:t>업무에 필요한 컴퓨터 수량 파악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회사는 </a:t>
            </a:r>
            <a:r>
              <a:rPr lang="en-US" altLang="ko-KR" dirty="0"/>
              <a:t>3</a:t>
            </a:r>
            <a:r>
              <a:rPr lang="ko-KR" altLang="en-US" dirty="0"/>
              <a:t>대의 컴퓨터로 </a:t>
            </a:r>
            <a:r>
              <a:rPr lang="en-US" altLang="ko-KR" dirty="0"/>
              <a:t>8</a:t>
            </a:r>
            <a:r>
              <a:rPr lang="ko-KR" altLang="en-US" dirty="0"/>
              <a:t>시간을 일하면 하루 업무를 처리할 수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근무 시간을 입력하면 </a:t>
            </a:r>
            <a:r>
              <a:rPr lang="en-US" altLang="ko-KR" dirty="0"/>
              <a:t>A</a:t>
            </a:r>
            <a:r>
              <a:rPr lang="ko-KR" altLang="en-US" dirty="0"/>
              <a:t>회사에 필요한 컴퓨터 수량을 알려주는 프로그램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4" y="2348880"/>
            <a:ext cx="7814650" cy="92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480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ko-KR" altLang="en-US" dirty="0"/>
              <a:t>문자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712968" cy="5361459"/>
          </a:xfrm>
        </p:spPr>
        <p:txBody>
          <a:bodyPr/>
          <a:lstStyle/>
          <a:p>
            <a:r>
              <a:rPr lang="ko-KR" altLang="en-US" dirty="0"/>
              <a:t>문자 비교 연산자</a:t>
            </a:r>
            <a:endParaRPr lang="en-US" altLang="ko-KR" dirty="0"/>
          </a:p>
          <a:p>
            <a:pPr lvl="1"/>
            <a:r>
              <a:rPr lang="ko-KR" altLang="en-US" dirty="0"/>
              <a:t>문자</a:t>
            </a:r>
            <a:r>
              <a:rPr lang="en-US" altLang="ko-KR" dirty="0"/>
              <a:t>(</a:t>
            </a:r>
            <a:r>
              <a:rPr lang="ko-KR" altLang="en-US" dirty="0"/>
              <a:t>한 개의 문자</a:t>
            </a:r>
            <a:r>
              <a:rPr lang="en-US" altLang="ko-KR" dirty="0"/>
              <a:t>) </a:t>
            </a:r>
            <a:r>
              <a:rPr lang="ko-KR" altLang="en-US" dirty="0"/>
              <a:t>또는 문자열</a:t>
            </a:r>
            <a:r>
              <a:rPr lang="en-US" altLang="ko-KR" dirty="0"/>
              <a:t>(</a:t>
            </a:r>
            <a:r>
              <a:rPr lang="ko-KR" altLang="en-US" dirty="0"/>
              <a:t>두 개 이상의 문자</a:t>
            </a:r>
            <a:r>
              <a:rPr lang="en-US" altLang="ko-KR" dirty="0"/>
              <a:t>)</a:t>
            </a:r>
            <a:r>
              <a:rPr lang="ko-KR" altLang="en-US" dirty="0"/>
              <a:t>을 비교할 수 있음</a:t>
            </a:r>
            <a:endParaRPr lang="en-US" altLang="ko-KR" dirty="0"/>
          </a:p>
          <a:p>
            <a:pPr lvl="1"/>
            <a:r>
              <a:rPr lang="ko-KR" altLang="en-US" dirty="0"/>
              <a:t>한 개의 문자를 비교할 때는 아스키코드</a:t>
            </a:r>
            <a:r>
              <a:rPr lang="en-US" altLang="ko-KR" dirty="0"/>
              <a:t>(ASCII code)</a:t>
            </a:r>
            <a:r>
              <a:rPr lang="ko-KR" altLang="en-US" dirty="0"/>
              <a:t>를 이용함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아스키코드</a:t>
            </a:r>
            <a:endParaRPr lang="en-US" altLang="ko-KR" dirty="0"/>
          </a:p>
          <a:p>
            <a:pPr lvl="1"/>
            <a:r>
              <a:rPr lang="ko-KR" altLang="en-US" dirty="0"/>
              <a:t>컴퓨터에서 문자를 사용할 수 있도록 각각의 문자에 고유한 숫자를 부여한 것</a:t>
            </a:r>
            <a:endParaRPr lang="en-US" altLang="ko-KR" dirty="0"/>
          </a:p>
        </p:txBody>
      </p:sp>
      <p:pic>
        <p:nvPicPr>
          <p:cNvPr id="43010" name="Picture 2" descr="C:\Users\user\Desktop\재택\난생처음 ct\04_그림&amp;표\5장\표 5-4-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21" y="3511567"/>
            <a:ext cx="7122759" cy="308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6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ko-KR" altLang="en-US" dirty="0"/>
              <a:t>문자 비교</a:t>
            </a:r>
          </a:p>
        </p:txBody>
      </p:sp>
      <p:pic>
        <p:nvPicPr>
          <p:cNvPr id="44034" name="Picture 2" descr="C:\Users\user\Desktop\재택\난생처음 ct\04_그림&amp;표\5장\표 5-4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3" y="1124744"/>
            <a:ext cx="7107015" cy="49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40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ko-KR" altLang="en-US" dirty="0"/>
              <a:t>문자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712968" cy="5361459"/>
          </a:xfrm>
        </p:spPr>
        <p:txBody>
          <a:bodyPr/>
          <a:lstStyle/>
          <a:p>
            <a:r>
              <a:rPr lang="ko-KR" altLang="en-US" dirty="0"/>
              <a:t>문자 비교 연산자의 종류</a:t>
            </a:r>
            <a:endParaRPr lang="en-US" altLang="ko-KR" dirty="0"/>
          </a:p>
        </p:txBody>
      </p:sp>
      <p:pic>
        <p:nvPicPr>
          <p:cNvPr id="45058" name="Picture 2" descr="C:\Users\user\Desktop\재택\난생처음 ct\04_그림&amp;표\5장\표 5-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5" y="1493057"/>
            <a:ext cx="7130631" cy="403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45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ko-KR" altLang="en-US" dirty="0"/>
              <a:t>문자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712968" cy="5361459"/>
          </a:xfrm>
        </p:spPr>
        <p:txBody>
          <a:bodyPr/>
          <a:lstStyle/>
          <a:p>
            <a:r>
              <a:rPr lang="ko-KR" altLang="en-US" dirty="0"/>
              <a:t>문자열 비교 연산자의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문자열을 비교 연산할 때 공백 문자까지 정확히 일치해야 </a:t>
            </a:r>
            <a:r>
              <a:rPr lang="en-US" altLang="ko-KR" dirty="0"/>
              <a:t>True</a:t>
            </a:r>
            <a:r>
              <a:rPr lang="ko-KR" altLang="en-US" dirty="0"/>
              <a:t>가 출력됨</a:t>
            </a:r>
            <a:endParaRPr lang="en-US" altLang="ko-KR" dirty="0"/>
          </a:p>
        </p:txBody>
      </p:sp>
      <p:pic>
        <p:nvPicPr>
          <p:cNvPr id="46082" name="Picture 2" descr="C:\Users\user\Desktop\재택\난생처음 ct\04_그림&amp;표\5장\표 5-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3" y="1412776"/>
            <a:ext cx="784369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82473"/>
            <a:ext cx="7800338" cy="137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758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32" y="764704"/>
            <a:ext cx="7151936" cy="571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980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98" y="1196752"/>
            <a:ext cx="7230005" cy="225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2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08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참</a:t>
            </a:r>
            <a:r>
              <a:rPr lang="en-US" altLang="ko-KR" sz="4000" b="1" dirty="0">
                <a:latin typeface="+mn-ea"/>
                <a:ea typeface="+mn-ea"/>
              </a:rPr>
              <a:t>/</a:t>
            </a:r>
            <a:r>
              <a:rPr lang="ko-KR" altLang="en-US" sz="4000" b="1" dirty="0">
                <a:latin typeface="+mn-ea"/>
                <a:ea typeface="+mn-ea"/>
              </a:rPr>
              <a:t>거짓 판별</a:t>
            </a:r>
          </a:p>
        </p:txBody>
      </p:sp>
    </p:spTree>
    <p:extLst>
      <p:ext uri="{BB962C8B-B14F-4D97-AF65-F5344CB8AC3E}">
        <p14:creationId xmlns:p14="http://schemas.microsoft.com/office/powerpoint/2010/main" val="778940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</a:t>
            </a:r>
            <a:r>
              <a:rPr lang="ko-KR" altLang="en-US" dirty="0"/>
              <a:t>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 연산자</a:t>
            </a:r>
            <a:endParaRPr lang="en-US" altLang="ko-KR" dirty="0"/>
          </a:p>
          <a:p>
            <a:pPr lvl="1"/>
            <a:r>
              <a:rPr lang="ko-KR" altLang="en-US" dirty="0" err="1"/>
              <a:t>피연산자의</a:t>
            </a:r>
            <a:r>
              <a:rPr lang="ko-KR" altLang="en-US" dirty="0"/>
              <a:t> 논리 </a:t>
            </a:r>
            <a:r>
              <a:rPr lang="ko-KR" altLang="en-US" dirty="0" err="1"/>
              <a:t>자료형</a:t>
            </a:r>
            <a:r>
              <a:rPr lang="en-US" altLang="ko-KR" dirty="0"/>
              <a:t>(True/False)</a:t>
            </a:r>
            <a:r>
              <a:rPr lang="ko-KR" altLang="en-US" dirty="0"/>
              <a:t>을 이용하는 연산자로 </a:t>
            </a:r>
            <a:r>
              <a:rPr lang="en-US" altLang="ko-KR" dirty="0"/>
              <a:t>and, or, not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and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 err="1"/>
              <a:t>피연산자가</a:t>
            </a:r>
            <a:r>
              <a:rPr lang="ko-KR" altLang="en-US" dirty="0"/>
              <a:t> 모두 </a:t>
            </a:r>
            <a:r>
              <a:rPr lang="en-US" altLang="ko-KR" dirty="0"/>
              <a:t>True</a:t>
            </a:r>
            <a:r>
              <a:rPr lang="ko-KR" altLang="en-US" dirty="0"/>
              <a:t>인 경우에만 결과가 </a:t>
            </a:r>
            <a:r>
              <a:rPr lang="en-US" altLang="ko-KR" dirty="0"/>
              <a:t>True</a:t>
            </a:r>
          </a:p>
          <a:p>
            <a:pPr lvl="1"/>
            <a:r>
              <a:rPr lang="ko-KR" altLang="en-US" dirty="0" err="1"/>
              <a:t>피연산자가</a:t>
            </a:r>
            <a:r>
              <a:rPr lang="ko-KR" altLang="en-US" dirty="0"/>
              <a:t> 하나라도 </a:t>
            </a:r>
            <a:r>
              <a:rPr lang="en-US" altLang="ko-KR" dirty="0"/>
              <a:t>False</a:t>
            </a:r>
            <a:r>
              <a:rPr lang="ko-KR" altLang="en-US" dirty="0"/>
              <a:t>이면 결과는 </a:t>
            </a:r>
            <a:r>
              <a:rPr lang="en-US" altLang="ko-KR" dirty="0"/>
              <a:t>False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92" y="3933056"/>
            <a:ext cx="7852817" cy="136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9999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</a:t>
            </a:r>
            <a:r>
              <a:rPr lang="ko-KR" altLang="en-US" dirty="0"/>
              <a:t>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</a:t>
            </a:r>
            <a:endParaRPr lang="en-US" altLang="ko-KR" dirty="0"/>
          </a:p>
        </p:txBody>
      </p:sp>
      <p:pic>
        <p:nvPicPr>
          <p:cNvPr id="50178" name="Picture 2" descr="C:\Users\user\Desktop\재택\난생처음 ct\04_그림&amp;표\5장\그림 5-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06" y="1268760"/>
            <a:ext cx="665638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064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</a:t>
            </a:r>
            <a:r>
              <a:rPr lang="ko-KR" altLang="en-US" dirty="0"/>
              <a:t>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연산의 결과를 다시 </a:t>
            </a:r>
            <a:r>
              <a:rPr lang="en-US" altLang="ko-KR" dirty="0"/>
              <a:t>and </a:t>
            </a:r>
            <a:r>
              <a:rPr lang="ko-KR" altLang="en-US" dirty="0"/>
              <a:t>연산하기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683568" y="1302221"/>
            <a:ext cx="7819217" cy="2774851"/>
            <a:chOff x="671831" y="1268760"/>
            <a:chExt cx="7819217" cy="2774851"/>
          </a:xfrm>
        </p:grpSpPr>
        <p:pic>
          <p:nvPicPr>
            <p:cNvPr id="512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31" y="1268760"/>
              <a:ext cx="7800338" cy="834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0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47"/>
            <a:stretch/>
          </p:blipFill>
          <p:spPr bwMode="auto">
            <a:xfrm>
              <a:off x="676398" y="1963724"/>
              <a:ext cx="7814650" cy="207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665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02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연산자란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</a:t>
            </a:r>
            <a:r>
              <a:rPr lang="ko-KR" altLang="en-US" dirty="0"/>
              <a:t>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피연산자가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 이상인 경우의 </a:t>
            </a:r>
            <a:r>
              <a:rPr lang="en-US" altLang="ko-KR" dirty="0"/>
              <a:t>and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피연산자가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일 때만 결과는 </a:t>
            </a:r>
            <a:r>
              <a:rPr lang="en-US" altLang="ko-KR" dirty="0"/>
              <a:t>True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and </a:t>
            </a:r>
            <a:r>
              <a:rPr lang="ko-KR" altLang="en-US" dirty="0"/>
              <a:t>연산자는 </a:t>
            </a:r>
            <a:r>
              <a:rPr lang="en-US" altLang="ko-KR" dirty="0"/>
              <a:t>&amp;</a:t>
            </a:r>
            <a:r>
              <a:rPr lang="ko-KR" altLang="en-US" dirty="0"/>
              <a:t>기호로 대체 가능함</a:t>
            </a:r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9" y="1772816"/>
            <a:ext cx="7828963" cy="1979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9" y="4451997"/>
            <a:ext cx="7828963" cy="84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081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58" y="980728"/>
            <a:ext cx="7169285" cy="333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454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</a:t>
            </a:r>
            <a:r>
              <a:rPr lang="ko-KR" altLang="en-US" dirty="0"/>
              <a:t>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en-US" altLang="ko-KR" dirty="0"/>
              <a:t>or</a:t>
            </a:r>
            <a:r>
              <a:rPr lang="ko-KR" altLang="en-US" dirty="0"/>
              <a:t>은 ‘또는’이라는 뜻으로</a:t>
            </a:r>
            <a:r>
              <a:rPr lang="en-US" altLang="ko-KR" dirty="0"/>
              <a:t>, </a:t>
            </a:r>
            <a:r>
              <a:rPr lang="ko-KR" altLang="en-US" dirty="0"/>
              <a:t>피연산자 중 하나라도 </a:t>
            </a:r>
            <a:r>
              <a:rPr lang="en-US" altLang="ko-KR" dirty="0"/>
              <a:t>True</a:t>
            </a:r>
            <a:r>
              <a:rPr lang="ko-KR" altLang="en-US" dirty="0"/>
              <a:t>라면 결과값은 </a:t>
            </a:r>
            <a:r>
              <a:rPr lang="en-US" altLang="ko-KR" dirty="0"/>
              <a:t>True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138925" cy="41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699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</a:t>
            </a:r>
            <a:r>
              <a:rPr lang="ko-KR" altLang="en-US" dirty="0"/>
              <a:t>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연산의 결과를 다시 </a:t>
            </a:r>
            <a:r>
              <a:rPr lang="en-US" altLang="ko-KR" dirty="0"/>
              <a:t>or </a:t>
            </a:r>
            <a:r>
              <a:rPr lang="ko-KR" altLang="en-US" dirty="0"/>
              <a:t>연산하기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9" y="1412776"/>
            <a:ext cx="7828963" cy="2786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916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</a:t>
            </a:r>
            <a:r>
              <a:rPr lang="ko-KR" altLang="en-US" dirty="0"/>
              <a:t>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피연산자가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 이상인 경우의 </a:t>
            </a:r>
            <a:r>
              <a:rPr lang="en-US" altLang="ko-KR" dirty="0"/>
              <a:t>or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 err="1"/>
              <a:t>피연산자</a:t>
            </a:r>
            <a:r>
              <a:rPr lang="ko-KR" altLang="en-US" dirty="0"/>
              <a:t> 중 하나라도 </a:t>
            </a:r>
            <a:r>
              <a:rPr lang="en-US" altLang="ko-KR" dirty="0"/>
              <a:t>True</a:t>
            </a:r>
            <a:r>
              <a:rPr lang="ko-KR" altLang="en-US" dirty="0"/>
              <a:t>이면 결과는 </a:t>
            </a:r>
            <a:r>
              <a:rPr lang="en-US" altLang="ko-KR" dirty="0"/>
              <a:t>True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and </a:t>
            </a:r>
            <a:r>
              <a:rPr lang="ko-KR" altLang="en-US" dirty="0"/>
              <a:t>연산자는 </a:t>
            </a:r>
            <a:r>
              <a:rPr lang="en-US" altLang="ko-KR" dirty="0"/>
              <a:t>&amp;</a:t>
            </a:r>
            <a:r>
              <a:rPr lang="ko-KR" altLang="en-US" dirty="0"/>
              <a:t>기호로 대체 가능함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664675" y="1772816"/>
            <a:ext cx="7814650" cy="2036005"/>
            <a:chOff x="664675" y="1772816"/>
            <a:chExt cx="7814650" cy="2036005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46" y="1772816"/>
              <a:ext cx="7805109" cy="839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3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3"/>
            <a:stretch/>
          </p:blipFill>
          <p:spPr bwMode="auto">
            <a:xfrm>
              <a:off x="664675" y="2482843"/>
              <a:ext cx="7814650" cy="1325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75" y="4509120"/>
            <a:ext cx="7814650" cy="84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780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</a:t>
            </a:r>
            <a:r>
              <a:rPr lang="ko-KR" altLang="en-US" dirty="0"/>
              <a:t> 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en-US" altLang="ko-KR" dirty="0"/>
              <a:t>not</a:t>
            </a:r>
            <a:r>
              <a:rPr lang="ko-KR" altLang="en-US" dirty="0"/>
              <a:t>은 ‘부정’이라는 뜻으로</a:t>
            </a:r>
            <a:r>
              <a:rPr lang="en-US" altLang="ko-KR" dirty="0"/>
              <a:t>, </a:t>
            </a:r>
            <a:r>
              <a:rPr lang="ko-KR" altLang="en-US" dirty="0" err="1"/>
              <a:t>피연산자의</a:t>
            </a:r>
            <a:r>
              <a:rPr lang="ko-KR" altLang="en-US" dirty="0"/>
              <a:t> 현재 상태를 부정하는 연산자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피연산자가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이면 결과로 </a:t>
            </a:r>
            <a:r>
              <a:rPr lang="en-US" altLang="ko-KR" dirty="0"/>
              <a:t>False</a:t>
            </a:r>
            <a:r>
              <a:rPr lang="ko-KR" altLang="en-US" dirty="0"/>
              <a:t>를 출력하고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/>
              <a:t>True</a:t>
            </a:r>
            <a:r>
              <a:rPr lang="ko-KR" altLang="en-US" dirty="0"/>
              <a:t>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 연산의 결과를 다시 </a:t>
            </a:r>
            <a:r>
              <a:rPr lang="en-US" altLang="ko-KR" dirty="0"/>
              <a:t>or </a:t>
            </a:r>
            <a:r>
              <a:rPr lang="ko-KR" altLang="en-US" dirty="0"/>
              <a:t>연산하기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97" y="2132856"/>
            <a:ext cx="7234006" cy="1051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9" y="4008853"/>
            <a:ext cx="7217403" cy="2541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924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38" y="908720"/>
            <a:ext cx="7138925" cy="427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293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09</a:t>
            </a:r>
          </a:p>
          <a:p>
            <a:pPr algn="ctr"/>
            <a:r>
              <a:rPr lang="en-US" altLang="ko-KR" sz="4000" b="1" dirty="0">
                <a:latin typeface="+mn-ea"/>
                <a:ea typeface="+mn-ea"/>
              </a:rPr>
              <a:t>and, or </a:t>
            </a:r>
            <a:r>
              <a:rPr lang="ko-KR" altLang="en-US" sz="4000" b="1" dirty="0" err="1">
                <a:latin typeface="+mn-ea"/>
                <a:ea typeface="+mn-ea"/>
              </a:rPr>
              <a:t>연산시</a:t>
            </a:r>
            <a:r>
              <a:rPr lang="ko-KR" altLang="en-US" sz="4000" b="1" dirty="0">
                <a:latin typeface="+mn-ea"/>
                <a:ea typeface="+mn-ea"/>
              </a:rPr>
              <a:t> 주의사항</a:t>
            </a:r>
          </a:p>
        </p:txBody>
      </p:sp>
    </p:spTree>
    <p:extLst>
      <p:ext uri="{BB962C8B-B14F-4D97-AF65-F5344CB8AC3E}">
        <p14:creationId xmlns:p14="http://schemas.microsoft.com/office/powerpoint/2010/main" val="7789405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and, or </a:t>
            </a:r>
            <a:r>
              <a:rPr lang="ko-KR" altLang="en-US" dirty="0"/>
              <a:t>연산의 주의사항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연산의 주의사항</a:t>
            </a:r>
            <a:endParaRPr lang="en-US" altLang="ko-KR" dirty="0"/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연산자는 모든 </a:t>
            </a:r>
            <a:r>
              <a:rPr lang="ko-KR" altLang="en-US" dirty="0" err="1"/>
              <a:t>피연산자가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인 경우에만 </a:t>
            </a:r>
            <a:r>
              <a:rPr lang="en-US" altLang="ko-KR" dirty="0"/>
              <a:t>True</a:t>
            </a:r>
            <a:r>
              <a:rPr lang="ko-KR" altLang="en-US" dirty="0"/>
              <a:t>로 출력함</a:t>
            </a:r>
            <a:endParaRPr lang="en-US" altLang="ko-KR" dirty="0"/>
          </a:p>
          <a:p>
            <a:pPr lvl="1"/>
            <a:r>
              <a:rPr lang="ko-KR" altLang="en-US" dirty="0"/>
              <a:t>따라서 첫 번째 연산의 결과가 </a:t>
            </a:r>
            <a:r>
              <a:rPr lang="en-US" altLang="ko-KR" dirty="0"/>
              <a:t>False</a:t>
            </a:r>
            <a:r>
              <a:rPr lang="ko-KR" altLang="en-US" dirty="0"/>
              <a:t>이면 더 이상 연산을 실행하지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만약</a:t>
            </a:r>
            <a:r>
              <a:rPr lang="en-US" altLang="ko-KR" dirty="0"/>
              <a:t>, (num1 &lt; 15)</a:t>
            </a:r>
            <a:r>
              <a:rPr lang="ko-KR" altLang="en-US" dirty="0"/>
              <a:t>가</a:t>
            </a:r>
            <a:r>
              <a:rPr lang="en-US" altLang="ko-KR" dirty="0"/>
              <a:t> False</a:t>
            </a:r>
            <a:r>
              <a:rPr lang="ko-KR" altLang="en-US" dirty="0"/>
              <a:t>라면 </a:t>
            </a:r>
            <a:r>
              <a:rPr lang="en-US" altLang="ko-KR" dirty="0"/>
              <a:t>(num2 &gt; 15)</a:t>
            </a:r>
            <a:r>
              <a:rPr lang="ko-KR" altLang="en-US" dirty="0"/>
              <a:t>는 전체 프로그램에 영향을 미치지 않음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5" y="2132856"/>
            <a:ext cx="7130251" cy="131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92" y="4437112"/>
            <a:ext cx="7091216" cy="125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360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and, or </a:t>
            </a:r>
            <a:r>
              <a:rPr lang="ko-KR" altLang="en-US" dirty="0"/>
              <a:t>연산의 주의사항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연산의 주의사항</a:t>
            </a:r>
            <a:endParaRPr lang="en-US" altLang="ko-KR" dirty="0"/>
          </a:p>
          <a:p>
            <a:pPr lvl="1"/>
            <a:r>
              <a:rPr lang="ko-KR" altLang="en-US" dirty="0"/>
              <a:t>초기화하지 않은 변수 </a:t>
            </a:r>
            <a:r>
              <a:rPr lang="en-US" altLang="ko-KR" dirty="0" err="1"/>
              <a:t>abc</a:t>
            </a:r>
            <a:r>
              <a:rPr lang="ko-KR" altLang="en-US" dirty="0"/>
              <a:t>를 출력하면 에러가 발생함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하지만 </a:t>
            </a:r>
            <a:r>
              <a:rPr lang="en-US" altLang="ko-KR" dirty="0"/>
              <a:t>(</a:t>
            </a:r>
            <a:r>
              <a:rPr lang="en-US" altLang="ko-KR" dirty="0" err="1"/>
              <a:t>num</a:t>
            </a:r>
            <a:r>
              <a:rPr lang="en-US" altLang="ko-KR" dirty="0"/>
              <a:t> &lt; 5) and </a:t>
            </a:r>
            <a:r>
              <a:rPr lang="en-US" altLang="ko-KR" dirty="0" err="1"/>
              <a:t>abc</a:t>
            </a:r>
            <a:r>
              <a:rPr lang="en-US" altLang="ko-KR" dirty="0"/>
              <a:t> </a:t>
            </a:r>
            <a:r>
              <a:rPr lang="ko-KR" altLang="en-US" dirty="0"/>
              <a:t>구문에서는 결과값</a:t>
            </a:r>
            <a:r>
              <a:rPr lang="en-US" altLang="ko-KR" dirty="0"/>
              <a:t>(False)</a:t>
            </a:r>
            <a:r>
              <a:rPr lang="ko-KR" altLang="en-US" dirty="0"/>
              <a:t>이 정상적으로 출력됨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num</a:t>
            </a:r>
            <a:r>
              <a:rPr lang="en-US" altLang="ko-KR" dirty="0"/>
              <a:t> &lt; 5)</a:t>
            </a:r>
            <a:r>
              <a:rPr lang="ko-KR" altLang="en-US" dirty="0"/>
              <a:t>를 실행하여 결과로 </a:t>
            </a:r>
            <a:r>
              <a:rPr lang="en-US" altLang="ko-KR" dirty="0"/>
              <a:t>False</a:t>
            </a:r>
            <a:r>
              <a:rPr lang="ko-KR" altLang="en-US" dirty="0"/>
              <a:t>를 얻었기 때문에 더 이상 실행할 의미가 없다고 판단하고 더 이상 연산을 실행하지 않기 때문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323716" y="3212976"/>
            <a:ext cx="6496568" cy="2088232"/>
            <a:chOff x="743853" y="1844824"/>
            <a:chExt cx="7840686" cy="2520280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844824"/>
              <a:ext cx="7828963" cy="1684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4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73"/>
            <a:stretch/>
          </p:blipFill>
          <p:spPr bwMode="auto">
            <a:xfrm>
              <a:off x="743853" y="3367095"/>
              <a:ext cx="7828963" cy="998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" name="Picture 2" descr="C:\Users\user\Desktop\재택\난생처음 ct\04_그림&amp;표\5장\그림 5-6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496" l="38717" r="928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53" r="42918" b="10344"/>
          <a:stretch/>
        </p:blipFill>
        <p:spPr bwMode="auto">
          <a:xfrm>
            <a:off x="4860032" y="3789040"/>
            <a:ext cx="972065" cy="157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60" b="99507" l="1264" r="99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61048"/>
            <a:ext cx="2978644" cy="109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92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/>
              <a:t>컴퓨터에 복잡한 계산을 시키기 위해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146" name="Picture 2" descr="C:\Users\user\Desktop\재택\난생처음 ct\04_그림&amp;표\5장\표 5-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700808"/>
            <a:ext cx="7664451" cy="21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38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and, or </a:t>
            </a:r>
            <a:r>
              <a:rPr lang="ko-KR" altLang="en-US" dirty="0"/>
              <a:t>연산의 주의사항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연산의 주의사항</a:t>
            </a:r>
            <a:endParaRPr lang="en-US" altLang="ko-KR" dirty="0"/>
          </a:p>
          <a:p>
            <a:pPr lvl="1"/>
            <a:r>
              <a:rPr lang="en-US" altLang="ko-KR" dirty="0"/>
              <a:t>or </a:t>
            </a:r>
            <a:r>
              <a:rPr lang="ko-KR" altLang="en-US" dirty="0"/>
              <a:t>연산자는 </a:t>
            </a:r>
            <a:r>
              <a:rPr lang="ko-KR" altLang="en-US" dirty="0" err="1"/>
              <a:t>피연산자</a:t>
            </a:r>
            <a:r>
              <a:rPr lang="ko-KR" altLang="en-US" dirty="0"/>
              <a:t> 중 하나라도 </a:t>
            </a:r>
            <a:r>
              <a:rPr lang="en-US" altLang="ko-KR" dirty="0"/>
              <a:t>True</a:t>
            </a:r>
            <a:r>
              <a:rPr lang="ko-KR" altLang="en-US" dirty="0"/>
              <a:t>가 있다면 결과값은 </a:t>
            </a:r>
            <a:r>
              <a:rPr lang="en-US" altLang="ko-KR" dirty="0"/>
              <a:t>True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/>
              <a:t>따라서 </a:t>
            </a:r>
            <a:r>
              <a:rPr lang="en-US" altLang="ko-KR" dirty="0"/>
              <a:t>True </a:t>
            </a:r>
            <a:r>
              <a:rPr lang="ko-KR" altLang="en-US" dirty="0" err="1"/>
              <a:t>피연산자를</a:t>
            </a:r>
            <a:r>
              <a:rPr lang="ko-KR" altLang="en-US" dirty="0"/>
              <a:t> 만나게 되면 이후 </a:t>
            </a:r>
            <a:r>
              <a:rPr lang="ko-KR" altLang="en-US" dirty="0" err="1"/>
              <a:t>피연산자의</a:t>
            </a:r>
            <a:r>
              <a:rPr lang="ko-KR" altLang="en-US" dirty="0"/>
              <a:t> 연산은 무시하고 </a:t>
            </a:r>
            <a:r>
              <a:rPr lang="en-US" altLang="ko-KR" dirty="0"/>
              <a:t>True</a:t>
            </a:r>
            <a:r>
              <a:rPr lang="ko-KR" altLang="en-US" dirty="0"/>
              <a:t>를 출력함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초기화하지 않은 변수 </a:t>
            </a:r>
            <a:r>
              <a:rPr lang="en-US" altLang="ko-KR" dirty="0" err="1"/>
              <a:t>abc</a:t>
            </a:r>
            <a:r>
              <a:rPr lang="ko-KR" altLang="en-US" dirty="0"/>
              <a:t>를 출력하면 에러가 발생함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하지만 </a:t>
            </a:r>
            <a:r>
              <a:rPr lang="en-US" altLang="ko-KR" dirty="0"/>
              <a:t>(</a:t>
            </a:r>
            <a:r>
              <a:rPr lang="en-US" altLang="ko-KR" dirty="0" err="1"/>
              <a:t>num</a:t>
            </a:r>
            <a:r>
              <a:rPr lang="en-US" altLang="ko-KR" dirty="0"/>
              <a:t> &gt; 5) or </a:t>
            </a:r>
            <a:r>
              <a:rPr lang="en-US" altLang="ko-KR" dirty="0" err="1"/>
              <a:t>abc</a:t>
            </a:r>
            <a:r>
              <a:rPr lang="en-US" altLang="ko-KR" dirty="0"/>
              <a:t> </a:t>
            </a:r>
            <a:r>
              <a:rPr lang="ko-KR" altLang="en-US" dirty="0"/>
              <a:t>구문에서는 결과값</a:t>
            </a:r>
            <a:r>
              <a:rPr lang="en-US" altLang="ko-KR" dirty="0"/>
              <a:t>(True)</a:t>
            </a:r>
            <a:r>
              <a:rPr lang="ko-KR" altLang="en-US" dirty="0"/>
              <a:t>이 정상적으로 출력됨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num</a:t>
            </a:r>
            <a:r>
              <a:rPr lang="en-US" altLang="ko-KR" dirty="0"/>
              <a:t> &gt; 5)</a:t>
            </a:r>
            <a:r>
              <a:rPr lang="ko-KR" altLang="en-US" dirty="0"/>
              <a:t>는 결과값이 </a:t>
            </a:r>
            <a:r>
              <a:rPr lang="en-US" altLang="ko-KR" dirty="0"/>
              <a:t>True</a:t>
            </a:r>
            <a:r>
              <a:rPr lang="ko-KR" altLang="en-US" dirty="0"/>
              <a:t>이고 </a:t>
            </a:r>
            <a:r>
              <a:rPr lang="en-US" altLang="ko-KR" dirty="0"/>
              <a:t>or </a:t>
            </a:r>
            <a:r>
              <a:rPr lang="ko-KR" altLang="en-US" dirty="0"/>
              <a:t>연산자를 사용하기 때문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36912"/>
            <a:ext cx="6458388" cy="208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786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1052736"/>
            <a:ext cx="7104227" cy="350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682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10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조건식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8940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피연산자의</a:t>
            </a:r>
            <a:r>
              <a:rPr lang="ko-KR" altLang="en-US" dirty="0"/>
              <a:t> 개수로 구분한 연산자</a:t>
            </a:r>
            <a:endParaRPr lang="en-US" altLang="ko-KR" dirty="0"/>
          </a:p>
          <a:p>
            <a:pPr lvl="1"/>
            <a:r>
              <a:rPr lang="ko-KR" altLang="en-US" dirty="0" err="1"/>
              <a:t>단항</a:t>
            </a:r>
            <a:r>
              <a:rPr lang="ko-KR" altLang="en-US" dirty="0"/>
              <a:t> 연산자 </a:t>
            </a:r>
            <a:r>
              <a:rPr lang="en-US" altLang="ko-KR" dirty="0"/>
              <a:t>: </a:t>
            </a:r>
            <a:r>
              <a:rPr lang="ko-KR" altLang="en-US" dirty="0" err="1"/>
              <a:t>피연산자</a:t>
            </a:r>
            <a:r>
              <a:rPr lang="ko-KR" altLang="en-US" dirty="0"/>
              <a:t> 한 개를 사용함</a:t>
            </a:r>
            <a:endParaRPr lang="en-US" altLang="ko-KR" dirty="0"/>
          </a:p>
          <a:p>
            <a:pPr lvl="1"/>
            <a:r>
              <a:rPr lang="ko-KR" altLang="en-US" dirty="0"/>
              <a:t>이항 연산자</a:t>
            </a:r>
            <a:r>
              <a:rPr lang="en-US" altLang="ko-KR" dirty="0"/>
              <a:t> : </a:t>
            </a:r>
            <a:r>
              <a:rPr lang="ko-KR" altLang="en-US" dirty="0" err="1"/>
              <a:t>피연산자</a:t>
            </a:r>
            <a:r>
              <a:rPr lang="ko-KR" altLang="en-US" dirty="0"/>
              <a:t> 두 개를 사용함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삼항</a:t>
            </a:r>
            <a:r>
              <a:rPr lang="ko-KR" altLang="en-US" dirty="0"/>
              <a:t> 연산자 </a:t>
            </a:r>
            <a:r>
              <a:rPr lang="en-US" altLang="ko-KR" dirty="0"/>
              <a:t>: </a:t>
            </a:r>
            <a:r>
              <a:rPr lang="ko-KR" altLang="en-US" dirty="0" err="1"/>
              <a:t>피연산자를</a:t>
            </a:r>
            <a:r>
              <a:rPr lang="ko-KR" altLang="en-US" dirty="0"/>
              <a:t> 세 개 사용함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조건식</a:t>
            </a:r>
            <a:r>
              <a:rPr lang="en-US" altLang="ko-KR" dirty="0"/>
              <a:t>(conditional expressions)</a:t>
            </a:r>
            <a:r>
              <a:rPr lang="ko-KR" altLang="en-US" dirty="0"/>
              <a:t>이라고 부름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5540" name="Picture 4" descr="C:\Users\user\Desktop\재택\난생처음 ct\04_그림&amp;표\5장\표 5-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18" y="3226970"/>
            <a:ext cx="6061364" cy="157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28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조건식</a:t>
            </a:r>
            <a:r>
              <a:rPr lang="en-US" altLang="ko-KR" dirty="0"/>
              <a:t>(conditional expressions)</a:t>
            </a:r>
          </a:p>
          <a:p>
            <a:pPr lvl="1"/>
            <a:r>
              <a:rPr lang="ko-KR" altLang="en-US" dirty="0"/>
              <a:t>특정 조건의 결과에 따라 값이 결정되는 것을 의미함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조건식의</a:t>
            </a:r>
            <a:r>
              <a:rPr lang="ko-KR" altLang="en-US" dirty="0"/>
              <a:t> 결과가 참이면 </a:t>
            </a:r>
            <a:r>
              <a:rPr lang="en-US" altLang="ko-KR" dirty="0"/>
              <a:t>x</a:t>
            </a:r>
            <a:r>
              <a:rPr lang="ko-KR" altLang="en-US" dirty="0"/>
              <a:t>를 출력하고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y</a:t>
            </a:r>
            <a:r>
              <a:rPr lang="ko-KR" altLang="en-US" dirty="0"/>
              <a:t>를 출력함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조건식에는</a:t>
            </a:r>
            <a:r>
              <a:rPr lang="ko-KR" altLang="en-US" dirty="0"/>
              <a:t> 비교 </a:t>
            </a:r>
            <a:r>
              <a:rPr lang="ko-KR" altLang="en-US" dirty="0" err="1"/>
              <a:t>연산식</a:t>
            </a:r>
            <a:r>
              <a:rPr lang="en-US" altLang="ko-KR" dirty="0"/>
              <a:t>, </a:t>
            </a:r>
            <a:r>
              <a:rPr lang="ko-KR" altLang="en-US" dirty="0"/>
              <a:t>논리 </a:t>
            </a:r>
            <a:r>
              <a:rPr lang="ko-KR" altLang="en-US" dirty="0" err="1"/>
              <a:t>연산식</a:t>
            </a:r>
            <a:r>
              <a:rPr lang="ko-KR" altLang="en-US" dirty="0"/>
              <a:t> 등이 올 수 있음</a:t>
            </a:r>
            <a:endParaRPr lang="en-US" altLang="ko-KR" dirty="0"/>
          </a:p>
        </p:txBody>
      </p:sp>
      <p:pic>
        <p:nvPicPr>
          <p:cNvPr id="65539" name="Picture 3" descr="C:\Users\user\Desktop\재택\난생처음 ct\04_그림&amp;표\5장\그림 5-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79" y="2296527"/>
            <a:ext cx="3299042" cy="8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605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조건식의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 err="1"/>
              <a:t>myScore</a:t>
            </a:r>
            <a:r>
              <a:rPr lang="ko-KR" altLang="en-US" dirty="0"/>
              <a:t>가 </a:t>
            </a:r>
            <a:r>
              <a:rPr lang="en-US" altLang="ko-KR" dirty="0"/>
              <a:t>90</a:t>
            </a:r>
            <a:r>
              <a:rPr lang="ko-KR" altLang="en-US" dirty="0"/>
              <a:t>점 이상인 경우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 err="1"/>
              <a:t>myScore</a:t>
            </a:r>
            <a:r>
              <a:rPr lang="en-US" altLang="ko-KR" dirty="0"/>
              <a:t> &gt;= </a:t>
            </a:r>
            <a:r>
              <a:rPr lang="en-US" altLang="ko-KR" dirty="0" err="1"/>
              <a:t>targetScore</a:t>
            </a:r>
            <a:r>
              <a:rPr lang="ko-KR" altLang="en-US" dirty="0"/>
              <a:t>’의 결과가 </a:t>
            </a:r>
            <a:r>
              <a:rPr lang="en-US" altLang="ko-KR" dirty="0"/>
              <a:t>True</a:t>
            </a:r>
            <a:r>
              <a:rPr lang="ko-KR" altLang="en-US" dirty="0"/>
              <a:t>이므로 </a:t>
            </a:r>
            <a:r>
              <a:rPr lang="en-US" altLang="ko-KR" dirty="0"/>
              <a:t>result</a:t>
            </a:r>
            <a:r>
              <a:rPr lang="ko-KR" altLang="en-US" dirty="0"/>
              <a:t>에는 ‘합격’이 할당됨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myScore</a:t>
            </a:r>
            <a:r>
              <a:rPr lang="ko-KR" altLang="en-US" dirty="0"/>
              <a:t>가 </a:t>
            </a:r>
            <a:r>
              <a:rPr lang="en-US" altLang="ko-KR" dirty="0"/>
              <a:t>90</a:t>
            </a:r>
            <a:r>
              <a:rPr lang="ko-KR" altLang="en-US" dirty="0"/>
              <a:t>점 미만인 경우 </a:t>
            </a:r>
            <a:r>
              <a:rPr lang="en-US" altLang="ko-KR" dirty="0"/>
              <a:t>:</a:t>
            </a:r>
            <a:r>
              <a:rPr lang="ko-KR" altLang="en-US" dirty="0"/>
              <a:t> 결과는 </a:t>
            </a:r>
            <a:r>
              <a:rPr lang="en-US" altLang="ko-KR" dirty="0"/>
              <a:t>False</a:t>
            </a:r>
            <a:r>
              <a:rPr lang="ko-KR" altLang="en-US" dirty="0"/>
              <a:t>이고 </a:t>
            </a:r>
            <a:r>
              <a:rPr lang="en-US" altLang="ko-KR" dirty="0"/>
              <a:t>result</a:t>
            </a:r>
            <a:r>
              <a:rPr lang="ko-KR" altLang="en-US" dirty="0"/>
              <a:t>에는 ‘불합격’이 할당됨</a:t>
            </a:r>
            <a:endParaRPr lang="en-US" altLang="ko-KR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1" y="4725144"/>
            <a:ext cx="7117239" cy="177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3" y="2060848"/>
            <a:ext cx="7125914" cy="177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755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조건식을</a:t>
            </a:r>
            <a:r>
              <a:rPr lang="ko-KR" altLang="en-US" dirty="0"/>
              <a:t> 사용하는 이유</a:t>
            </a:r>
            <a:endParaRPr lang="en-US" altLang="ko-KR" dirty="0"/>
          </a:p>
          <a:p>
            <a:pPr lvl="1"/>
            <a:r>
              <a:rPr lang="ko-KR" altLang="en-US" dirty="0"/>
              <a:t>조건식이 없다면 </a:t>
            </a:r>
            <a:r>
              <a:rPr lang="en-US" altLang="ko-KR" dirty="0"/>
              <a:t>if</a:t>
            </a:r>
            <a:r>
              <a:rPr lang="ko-KR" altLang="en-US" dirty="0"/>
              <a:t>문을 이용해야 하는데 간단한 연산에 </a:t>
            </a:r>
            <a:r>
              <a:rPr lang="en-US" altLang="ko-KR" dirty="0"/>
              <a:t>if</a:t>
            </a:r>
            <a:r>
              <a:rPr lang="ko-KR" altLang="en-US" dirty="0"/>
              <a:t>문을 이용하면 코드가 길어질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2132856"/>
            <a:ext cx="7104227" cy="153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4705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1" y="1052736"/>
            <a:ext cx="7117239" cy="370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2211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92" y="980728"/>
            <a:ext cx="7091216" cy="435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294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11</a:t>
            </a:r>
          </a:p>
          <a:p>
            <a:pPr algn="ctr"/>
            <a:r>
              <a:rPr lang="en-US" altLang="ko-KR" sz="4000" b="1" dirty="0">
                <a:latin typeface="+mn-ea"/>
                <a:ea typeface="+mn-ea"/>
              </a:rPr>
              <a:t>operator </a:t>
            </a:r>
            <a:r>
              <a:rPr lang="ko-KR" altLang="en-US" sz="4000" b="1" dirty="0">
                <a:latin typeface="+mn-ea"/>
                <a:ea typeface="+mn-ea"/>
              </a:rPr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322248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피연산자</a:t>
            </a:r>
            <a:endParaRPr lang="en-US" altLang="ko-KR" dirty="0"/>
          </a:p>
          <a:p>
            <a:pPr lvl="1"/>
            <a:r>
              <a:rPr lang="ko-KR" altLang="en-US" dirty="0"/>
              <a:t>연산의 대상으로</a:t>
            </a:r>
            <a:r>
              <a:rPr lang="en-US" altLang="ko-KR" dirty="0"/>
              <a:t>, </a:t>
            </a:r>
            <a:r>
              <a:rPr lang="ko-KR" altLang="en-US" dirty="0"/>
              <a:t>연산에 필요한 데이터를 의미함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피연산자가</a:t>
            </a:r>
            <a:r>
              <a:rPr lang="ko-KR" altLang="en-US" dirty="0"/>
              <a:t> 세 개 이상일 때 괄호를 이용하면 연산의 우선순위를 결정할 수 있음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170" name="Picture 2" descr="C:\Users\user\Desktop\재택\난생처음 ct\04_그림&amp;표\5장\그림 5-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66" y="1766179"/>
            <a:ext cx="3821469" cy="14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재택\난생처음 ct\04_그림&amp;표\5장\그림 5-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581128"/>
            <a:ext cx="5080000" cy="11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822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ko-KR" altLang="en-US" dirty="0"/>
              <a:t>특정 기능을 모아놓은 파일</a:t>
            </a:r>
            <a:endParaRPr lang="en-US" altLang="ko-KR" dirty="0"/>
          </a:p>
          <a:p>
            <a:pPr lvl="1"/>
            <a:r>
              <a:rPr lang="ko-KR" altLang="en-US" dirty="0"/>
              <a:t>모듈을 이용하면 직접 </a:t>
            </a:r>
            <a:r>
              <a:rPr lang="ko-KR" altLang="en-US" dirty="0" err="1"/>
              <a:t>코딩해야</a:t>
            </a:r>
            <a:r>
              <a:rPr lang="ko-KR" altLang="en-US" dirty="0"/>
              <a:t> 하는 수고를 줄여줌</a:t>
            </a:r>
            <a:endParaRPr lang="en-US" altLang="ko-KR" dirty="0"/>
          </a:p>
          <a:p>
            <a:pPr lvl="1"/>
            <a:r>
              <a:rPr lang="ko-KR" altLang="en-US" dirty="0"/>
              <a:t>모듈을 사용하기 위해 </a:t>
            </a:r>
            <a:r>
              <a:rPr lang="en-US" altLang="ko-KR" dirty="0"/>
              <a:t>import </a:t>
            </a:r>
            <a:r>
              <a:rPr lang="ko-KR" altLang="en-US" dirty="0"/>
              <a:t>키워드를 통해 가지고 와야 함 </a:t>
            </a:r>
            <a:endParaRPr lang="en-US" altLang="ko-K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92" y="2780928"/>
            <a:ext cx="6470217" cy="231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322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ko-KR" altLang="en-US" dirty="0"/>
              <a:t>연산자 관련 모듈로 앞에서 학습한 산술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논리 연산자를 대신하는 기능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을 가지고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예를 들어 덧셈 연산자 ‘</a:t>
            </a:r>
            <a:r>
              <a:rPr lang="en-US" altLang="ko-KR" dirty="0"/>
              <a:t>+’</a:t>
            </a:r>
            <a:r>
              <a:rPr lang="ko-KR" altLang="en-US" dirty="0"/>
              <a:t>는 </a:t>
            </a:r>
            <a:r>
              <a:rPr lang="en-US" altLang="ko-KR" dirty="0"/>
              <a:t>operator </a:t>
            </a:r>
            <a:r>
              <a:rPr lang="ko-KR" altLang="en-US" dirty="0"/>
              <a:t>모듈에 </a:t>
            </a:r>
            <a:r>
              <a:rPr lang="en-US" altLang="ko-KR" dirty="0"/>
              <a:t>add() </a:t>
            </a:r>
            <a:r>
              <a:rPr lang="ko-KR" altLang="en-US" dirty="0"/>
              <a:t>함수로 정의되어 있음</a:t>
            </a:r>
            <a:endParaRPr lang="en-US" altLang="ko-KR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7843276" cy="114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89325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 연산자와 관련된 </a:t>
            </a:r>
            <a:r>
              <a:rPr lang="en-US" altLang="ko-KR" dirty="0"/>
              <a:t>operator</a:t>
            </a:r>
            <a:r>
              <a:rPr lang="ko-KR" altLang="en-US" dirty="0"/>
              <a:t>의 함수 종류</a:t>
            </a:r>
            <a:endParaRPr lang="en-US" altLang="ko-KR" dirty="0"/>
          </a:p>
        </p:txBody>
      </p:sp>
      <p:pic>
        <p:nvPicPr>
          <p:cNvPr id="76802" name="Picture 2" descr="C:\Users\user\Desktop\재택\난생처음 ct\04_그림&amp;표\5장\표 5-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664450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255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operator</a:t>
            </a:r>
            <a:r>
              <a:rPr lang="ko-KR" altLang="en-US" dirty="0"/>
              <a:t>의 함수를 이용한 산술 연산</a:t>
            </a:r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63" y="1412776"/>
            <a:ext cx="6466275" cy="420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046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연산자와 관련된 </a:t>
            </a:r>
            <a:r>
              <a:rPr lang="en-US" altLang="ko-KR" dirty="0"/>
              <a:t>operator</a:t>
            </a:r>
            <a:r>
              <a:rPr lang="ko-KR" altLang="en-US" dirty="0"/>
              <a:t>의 함수 종류</a:t>
            </a:r>
            <a:endParaRPr lang="en-US" altLang="ko-KR" dirty="0"/>
          </a:p>
        </p:txBody>
      </p:sp>
      <p:pic>
        <p:nvPicPr>
          <p:cNvPr id="78850" name="Picture 2" descr="C:\Users\user\Desktop\재택\난생처음 ct\04_그림&amp;표\5장\표 5-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6708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5758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operator</a:t>
            </a:r>
            <a:r>
              <a:rPr lang="ko-KR" altLang="en-US" dirty="0"/>
              <a:t>의 함수를 이용한 비교 연산</a:t>
            </a:r>
            <a:endParaRPr lang="en-US" altLang="ko-K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77" y="1462742"/>
            <a:ext cx="6482046" cy="369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9851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 연산자와 관련된 </a:t>
            </a:r>
            <a:r>
              <a:rPr lang="en-US" altLang="ko-KR" dirty="0"/>
              <a:t>operator</a:t>
            </a:r>
            <a:r>
              <a:rPr lang="ko-KR" altLang="en-US" dirty="0"/>
              <a:t>의 함수 종류</a:t>
            </a:r>
            <a:endParaRPr lang="en-US" altLang="ko-KR" dirty="0"/>
          </a:p>
        </p:txBody>
      </p:sp>
      <p:pic>
        <p:nvPicPr>
          <p:cNvPr id="81922" name="Picture 2" descr="C:\Users\user\Desktop\재택\난생처음 ct\04_그림&amp;표\5장\표 5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1782763"/>
            <a:ext cx="76644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9170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operator</a:t>
            </a:r>
            <a:r>
              <a:rPr lang="ko-KR" altLang="en-US" dirty="0"/>
              <a:t>의 함수를 이용한 논리 연산</a:t>
            </a:r>
            <a:endParaRPr lang="en-US" altLang="ko-KR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77" y="1340768"/>
            <a:ext cx="6426846" cy="2310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3260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34" y="908720"/>
            <a:ext cx="6489932" cy="493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3946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32" y="1052736"/>
            <a:ext cx="7151936" cy="432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97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03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덧셈과 뺄셈</a:t>
            </a: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모듈을 사용하는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operator </a:t>
            </a:r>
            <a:r>
              <a:rPr lang="ko-KR" altLang="en-US" dirty="0"/>
              <a:t>모듈을 사용하는 이유</a:t>
            </a:r>
            <a:endParaRPr lang="en-US" altLang="ko-KR" dirty="0"/>
          </a:p>
          <a:p>
            <a:pPr lvl="1"/>
            <a:r>
              <a:rPr lang="ko-KR" altLang="en-US" dirty="0"/>
              <a:t>연산자 기호를 사용하는 것 보다 연산 속도가 빨라지기 때문</a:t>
            </a:r>
            <a:endParaRPr lang="en-US" altLang="ko-KR" dirty="0"/>
          </a:p>
          <a:p>
            <a:pPr lvl="2"/>
            <a:r>
              <a:rPr lang="ko-KR" altLang="en-US" dirty="0"/>
              <a:t>연산 기호를 사용하는 경우 </a:t>
            </a:r>
            <a:r>
              <a:rPr lang="en-US" altLang="ko-KR" dirty="0"/>
              <a:t>: </a:t>
            </a:r>
            <a:r>
              <a:rPr lang="ko-KR" altLang="en-US" dirty="0" err="1"/>
              <a:t>파이썬</a:t>
            </a:r>
            <a:r>
              <a:rPr lang="ko-KR" altLang="en-US" dirty="0"/>
              <a:t> 내부에서는 기호를 함수로 변환해서 연산을 실행함 </a:t>
            </a:r>
            <a:endParaRPr lang="en-US" altLang="ko-KR" dirty="0"/>
          </a:p>
          <a:p>
            <a:pPr lvl="2"/>
            <a:r>
              <a:rPr lang="ko-KR" altLang="en-US" dirty="0"/>
              <a:t>함수를 사용하는 경우 </a:t>
            </a:r>
            <a:r>
              <a:rPr lang="en-US" altLang="ko-KR" dirty="0"/>
              <a:t>: </a:t>
            </a:r>
            <a:r>
              <a:rPr lang="ko-KR" altLang="en-US" dirty="0"/>
              <a:t>기호를 함수로 변화하는 과정이 생략됨</a:t>
            </a:r>
            <a:endParaRPr lang="en-US" altLang="ko-KR" dirty="0"/>
          </a:p>
          <a:p>
            <a:pPr lvl="1"/>
            <a:r>
              <a:rPr lang="ko-KR" altLang="en-US" dirty="0"/>
              <a:t>따라서 규모가 큰 프로그램</a:t>
            </a:r>
            <a:r>
              <a:rPr lang="en-US" altLang="ko-KR" dirty="0"/>
              <a:t> </a:t>
            </a:r>
            <a:r>
              <a:rPr lang="ko-KR" altLang="en-US" dirty="0"/>
              <a:t>혹은 속도 처리가 중요한 경우에 연산자 관련 함수를 사용함</a:t>
            </a:r>
            <a:endParaRPr lang="en-US" altLang="ko-KR" dirty="0"/>
          </a:p>
        </p:txBody>
      </p:sp>
      <p:pic>
        <p:nvPicPr>
          <p:cNvPr id="82946" name="Picture 2" descr="C:\Users\user\Desktop\재택\난생처음 ct\04_그림&amp;표\5장\그림 5-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3645024"/>
            <a:ext cx="7213600" cy="20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4022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ko-KR" altLang="en-US" sz="4000" b="1" dirty="0">
                <a:latin typeface="+mn-ea"/>
                <a:ea typeface="+mn-ea"/>
              </a:rPr>
              <a:t>실전 예제</a:t>
            </a:r>
          </a:p>
        </p:txBody>
      </p:sp>
    </p:spTree>
    <p:extLst>
      <p:ext uri="{BB962C8B-B14F-4D97-AF65-F5344CB8AC3E}">
        <p14:creationId xmlns:p14="http://schemas.microsoft.com/office/powerpoint/2010/main" val="1792417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 – </a:t>
            </a:r>
            <a:r>
              <a:rPr lang="ko-KR" altLang="en-US" dirty="0"/>
              <a:t>수온 계산기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03" y="836712"/>
            <a:ext cx="7216994" cy="530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1824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 – </a:t>
            </a:r>
            <a:r>
              <a:rPr lang="ko-KR" altLang="en-US" dirty="0"/>
              <a:t>수온 계산기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0" y="1628800"/>
            <a:ext cx="7924380" cy="163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948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자동차 주행 거리 계산기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5" y="1145320"/>
            <a:ext cx="7282050" cy="493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59012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자동차 주행 거리 계산기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98" y="1628800"/>
            <a:ext cx="7953005" cy="187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33031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3 – </a:t>
            </a:r>
            <a:r>
              <a:rPr lang="ko-KR" altLang="en-US" dirty="0"/>
              <a:t>업무 컴퓨터 수량 파악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337" y="818723"/>
            <a:ext cx="6834885" cy="54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421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3 – </a:t>
            </a:r>
            <a:r>
              <a:rPr lang="ko-KR" altLang="en-US" dirty="0"/>
              <a:t>업무 컴퓨터 수량 파악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05" y="1340768"/>
            <a:ext cx="7438390" cy="31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62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8455</TotalTime>
  <Words>1429</Words>
  <Application>Microsoft Office PowerPoint</Application>
  <PresentationFormat>화면 슬라이드 쇼(4:3)</PresentationFormat>
  <Paragraphs>338</Paragraphs>
  <Slides>97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2" baseType="lpstr">
      <vt:lpstr>맑은 고딕</vt:lpstr>
      <vt:lpstr>Arial</vt:lpstr>
      <vt:lpstr>Wingdings</vt:lpstr>
      <vt:lpstr>HY견고딕</vt:lpstr>
      <vt:lpstr>Office 테마</vt:lpstr>
      <vt:lpstr>PowerPoint 프레젠테이션</vt:lpstr>
      <vt:lpstr>PowerPoint 프레젠테이션</vt:lpstr>
      <vt:lpstr>PowerPoint 프레젠테이션</vt:lpstr>
      <vt:lpstr>이 장에서 만들 프로그램</vt:lpstr>
      <vt:lpstr>이 장에서 만들 프로그램</vt:lpstr>
      <vt:lpstr>PowerPoint 프레젠테이션</vt:lpstr>
      <vt:lpstr>연산자와 피연산자</vt:lpstr>
      <vt:lpstr>연산자와 피연산자</vt:lpstr>
      <vt:lpstr>PowerPoint 프레젠테이션</vt:lpstr>
      <vt:lpstr>덧셈</vt:lpstr>
      <vt:lpstr>덧셈</vt:lpstr>
      <vt:lpstr>문제 해결</vt:lpstr>
      <vt:lpstr>문자열의 덧셈</vt:lpstr>
      <vt:lpstr>문자열의 덧셈</vt:lpstr>
      <vt:lpstr>확인문제</vt:lpstr>
      <vt:lpstr>뺄셈</vt:lpstr>
      <vt:lpstr>문제 해결</vt:lpstr>
      <vt:lpstr>PowerPoint 프레젠테이션</vt:lpstr>
      <vt:lpstr>곱셈</vt:lpstr>
      <vt:lpstr>문제 해결</vt:lpstr>
      <vt:lpstr>문자열의 곱셈</vt:lpstr>
      <vt:lpstr>문자열의 곱셈</vt:lpstr>
      <vt:lpstr>확인문제</vt:lpstr>
      <vt:lpstr>나눗셈</vt:lpstr>
      <vt:lpstr>나눗셈</vt:lpstr>
      <vt:lpstr>문제 해결</vt:lpstr>
      <vt:lpstr>나눗셈의 주의사항</vt:lpstr>
      <vt:lpstr>나눗셈의 주의사항</vt:lpstr>
      <vt:lpstr>나눗셈의 주의사항</vt:lpstr>
      <vt:lpstr>확인문제</vt:lpstr>
      <vt:lpstr>PowerPoint 프레젠테이션</vt:lpstr>
      <vt:lpstr>나머지 구하기</vt:lpstr>
      <vt:lpstr>문제 해결</vt:lpstr>
      <vt:lpstr>몫 구하기</vt:lpstr>
      <vt:lpstr>문제 해결</vt:lpstr>
      <vt:lpstr>거듭제곱 구하기</vt:lpstr>
      <vt:lpstr>문제 해결</vt:lpstr>
      <vt:lpstr>확인문제</vt:lpstr>
      <vt:lpstr>PowerPoint 프레젠테이션</vt:lpstr>
      <vt:lpstr>할당 연산자</vt:lpstr>
      <vt:lpstr>할당 연산자</vt:lpstr>
      <vt:lpstr>문제 해결</vt:lpstr>
      <vt:lpstr>확인문제</vt:lpstr>
      <vt:lpstr>PowerPoint 프레젠테이션</vt:lpstr>
      <vt:lpstr>비교 연산자</vt:lpstr>
      <vt:lpstr>숫자 vs 숫자 비교</vt:lpstr>
      <vt:lpstr>숫자 vs 숫자 비교</vt:lpstr>
      <vt:lpstr>문제 해결</vt:lpstr>
      <vt:lpstr>확인문제</vt:lpstr>
      <vt:lpstr>문자 vs 문자 비교</vt:lpstr>
      <vt:lpstr>문자 vs 문자 비교</vt:lpstr>
      <vt:lpstr>문자 vs 문자 비교</vt:lpstr>
      <vt:lpstr>문자 vs 문자 비교</vt:lpstr>
      <vt:lpstr>확인문제</vt:lpstr>
      <vt:lpstr>확인문제</vt:lpstr>
      <vt:lpstr>PowerPoint 프레젠테이션</vt:lpstr>
      <vt:lpstr>and 연산자</vt:lpstr>
      <vt:lpstr>and 연산자</vt:lpstr>
      <vt:lpstr>and 연산자</vt:lpstr>
      <vt:lpstr>and 연산자</vt:lpstr>
      <vt:lpstr>문제 해결</vt:lpstr>
      <vt:lpstr>or 연산자</vt:lpstr>
      <vt:lpstr>or 연산자</vt:lpstr>
      <vt:lpstr>or 연산자</vt:lpstr>
      <vt:lpstr>not 연산자</vt:lpstr>
      <vt:lpstr>확인문제</vt:lpstr>
      <vt:lpstr>PowerPoint 프레젠테이션</vt:lpstr>
      <vt:lpstr>and, or 연산의 주의사항</vt:lpstr>
      <vt:lpstr>and, or 연산의 주의사항</vt:lpstr>
      <vt:lpstr>and, or 연산의 주의사항</vt:lpstr>
      <vt:lpstr>확인문제</vt:lpstr>
      <vt:lpstr>PowerPoint 프레젠테이션</vt:lpstr>
      <vt:lpstr>조건식</vt:lpstr>
      <vt:lpstr>조건식</vt:lpstr>
      <vt:lpstr>조건식</vt:lpstr>
      <vt:lpstr>조건식</vt:lpstr>
      <vt:lpstr>문제 해결</vt:lpstr>
      <vt:lpstr>확인문제</vt:lpstr>
      <vt:lpstr>PowerPoint 프레젠테이션</vt:lpstr>
      <vt:lpstr>모듈이란?</vt:lpstr>
      <vt:lpstr>operator 모듈</vt:lpstr>
      <vt:lpstr>operator 모듈</vt:lpstr>
      <vt:lpstr>operator 모듈</vt:lpstr>
      <vt:lpstr>operator 모듈</vt:lpstr>
      <vt:lpstr>operator 모듈</vt:lpstr>
      <vt:lpstr>operator 모듈</vt:lpstr>
      <vt:lpstr>operator 모듈</vt:lpstr>
      <vt:lpstr>문제 해결</vt:lpstr>
      <vt:lpstr>확인문제</vt:lpstr>
      <vt:lpstr>operator 모듈을 사용하는 이유</vt:lpstr>
      <vt:lpstr>PowerPoint 프레젠테이션</vt:lpstr>
      <vt:lpstr>실전 예제1 – 수온 계산기</vt:lpstr>
      <vt:lpstr>실전 예제1 – 수온 계산기</vt:lpstr>
      <vt:lpstr>실전 예제2 – 자동차 주행 거리 계산기</vt:lpstr>
      <vt:lpstr>실전 예제2 – 자동차 주행 거리 계산기</vt:lpstr>
      <vt:lpstr>실전 예제3 – 업무 컴퓨터 수량 파악</vt:lpstr>
      <vt:lpstr>실전 예제3 – 업무 컴퓨터 수량 파악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 규영</cp:lastModifiedBy>
  <cp:revision>817</cp:revision>
  <dcterms:created xsi:type="dcterms:W3CDTF">2012-07-11T10:23:22Z</dcterms:created>
  <dcterms:modified xsi:type="dcterms:W3CDTF">2021-08-26T07:52:49Z</dcterms:modified>
</cp:coreProperties>
</file>